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9"/>
  </p:notesMasterIdLst>
  <p:sldIdLst>
    <p:sldId id="277" r:id="rId2"/>
    <p:sldId id="619" r:id="rId3"/>
    <p:sldId id="620" r:id="rId4"/>
    <p:sldId id="621" r:id="rId5"/>
    <p:sldId id="622" r:id="rId6"/>
    <p:sldId id="623" r:id="rId7"/>
    <p:sldId id="614" r:id="rId8"/>
    <p:sldId id="615" r:id="rId9"/>
    <p:sldId id="616" r:id="rId10"/>
    <p:sldId id="617" r:id="rId11"/>
    <p:sldId id="618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571" r:id="rId40"/>
    <p:sldId id="572" r:id="rId41"/>
    <p:sldId id="286" r:id="rId42"/>
    <p:sldId id="287" r:id="rId43"/>
    <p:sldId id="288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300" r:id="rId52"/>
    <p:sldId id="301" r:id="rId53"/>
    <p:sldId id="302" r:id="rId54"/>
    <p:sldId id="303" r:id="rId55"/>
    <p:sldId id="599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609" r:id="rId66"/>
    <p:sldId id="610" r:id="rId67"/>
    <p:sldId id="611" r:id="rId68"/>
    <p:sldId id="612" r:id="rId69"/>
    <p:sldId id="613" r:id="rId70"/>
    <p:sldId id="504" r:id="rId71"/>
    <p:sldId id="505" r:id="rId72"/>
    <p:sldId id="493" r:id="rId73"/>
    <p:sldId id="494" r:id="rId74"/>
    <p:sldId id="495" r:id="rId75"/>
    <p:sldId id="496" r:id="rId76"/>
    <p:sldId id="497" r:id="rId77"/>
    <p:sldId id="498" r:id="rId78"/>
    <p:sldId id="499" r:id="rId79"/>
    <p:sldId id="500" r:id="rId80"/>
    <p:sldId id="375" r:id="rId81"/>
    <p:sldId id="377" r:id="rId82"/>
    <p:sldId id="378" r:id="rId83"/>
    <p:sldId id="379" r:id="rId84"/>
    <p:sldId id="380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396" r:id="rId100"/>
    <p:sldId id="443" r:id="rId101"/>
    <p:sldId id="444" r:id="rId102"/>
    <p:sldId id="573" r:id="rId103"/>
    <p:sldId id="574" r:id="rId104"/>
    <p:sldId id="575" r:id="rId105"/>
    <p:sldId id="576" r:id="rId106"/>
    <p:sldId id="577" r:id="rId107"/>
    <p:sldId id="578" r:id="rId108"/>
    <p:sldId id="579" r:id="rId109"/>
    <p:sldId id="580" r:id="rId110"/>
    <p:sldId id="581" r:id="rId111"/>
    <p:sldId id="582" r:id="rId112"/>
    <p:sldId id="583" r:id="rId113"/>
    <p:sldId id="584" r:id="rId114"/>
    <p:sldId id="585" r:id="rId115"/>
    <p:sldId id="586" r:id="rId116"/>
    <p:sldId id="587" r:id="rId117"/>
    <p:sldId id="588" r:id="rId118"/>
    <p:sldId id="589" r:id="rId119"/>
    <p:sldId id="590" r:id="rId120"/>
    <p:sldId id="591" r:id="rId121"/>
    <p:sldId id="592" r:id="rId122"/>
    <p:sldId id="593" r:id="rId123"/>
    <p:sldId id="594" r:id="rId124"/>
    <p:sldId id="595" r:id="rId125"/>
    <p:sldId id="596" r:id="rId126"/>
    <p:sldId id="597" r:id="rId127"/>
    <p:sldId id="598" r:id="rId128"/>
    <p:sldId id="445" r:id="rId129"/>
    <p:sldId id="447" r:id="rId130"/>
    <p:sldId id="448" r:id="rId131"/>
    <p:sldId id="449" r:id="rId132"/>
    <p:sldId id="450" r:id="rId133"/>
    <p:sldId id="451" r:id="rId134"/>
    <p:sldId id="452" r:id="rId135"/>
    <p:sldId id="453" r:id="rId136"/>
    <p:sldId id="454" r:id="rId137"/>
    <p:sldId id="455" r:id="rId138"/>
    <p:sldId id="456" r:id="rId139"/>
    <p:sldId id="457" r:id="rId140"/>
    <p:sldId id="458" r:id="rId141"/>
    <p:sldId id="459" r:id="rId142"/>
    <p:sldId id="460" r:id="rId143"/>
    <p:sldId id="461" r:id="rId144"/>
    <p:sldId id="462" r:id="rId145"/>
    <p:sldId id="463" r:id="rId146"/>
    <p:sldId id="464" r:id="rId147"/>
    <p:sldId id="465" r:id="rId148"/>
    <p:sldId id="466" r:id="rId149"/>
    <p:sldId id="467" r:id="rId150"/>
    <p:sldId id="566" r:id="rId151"/>
    <p:sldId id="307" r:id="rId152"/>
    <p:sldId id="308" r:id="rId153"/>
    <p:sldId id="309" r:id="rId154"/>
    <p:sldId id="310" r:id="rId155"/>
    <p:sldId id="311" r:id="rId156"/>
    <p:sldId id="312" r:id="rId157"/>
    <p:sldId id="313" r:id="rId158"/>
    <p:sldId id="314" r:id="rId159"/>
    <p:sldId id="315" r:id="rId160"/>
    <p:sldId id="316" r:id="rId161"/>
    <p:sldId id="317" r:id="rId162"/>
    <p:sldId id="318" r:id="rId163"/>
    <p:sldId id="319" r:id="rId164"/>
    <p:sldId id="320" r:id="rId165"/>
    <p:sldId id="321" r:id="rId166"/>
    <p:sldId id="322" r:id="rId167"/>
    <p:sldId id="323" r:id="rId168"/>
    <p:sldId id="324" r:id="rId169"/>
    <p:sldId id="325" r:id="rId170"/>
    <p:sldId id="326" r:id="rId171"/>
    <p:sldId id="327" r:id="rId172"/>
    <p:sldId id="328" r:id="rId173"/>
    <p:sldId id="329" r:id="rId174"/>
    <p:sldId id="330" r:id="rId175"/>
    <p:sldId id="331" r:id="rId176"/>
    <p:sldId id="332" r:id="rId177"/>
    <p:sldId id="333" r:id="rId178"/>
    <p:sldId id="342" r:id="rId179"/>
    <p:sldId id="343" r:id="rId180"/>
    <p:sldId id="344" r:id="rId181"/>
    <p:sldId id="345" r:id="rId182"/>
    <p:sldId id="346" r:id="rId183"/>
    <p:sldId id="347" r:id="rId184"/>
    <p:sldId id="349" r:id="rId185"/>
    <p:sldId id="357" r:id="rId186"/>
    <p:sldId id="358" r:id="rId187"/>
    <p:sldId id="359" r:id="rId188"/>
    <p:sldId id="360" r:id="rId189"/>
    <p:sldId id="361" r:id="rId190"/>
    <p:sldId id="362" r:id="rId191"/>
    <p:sldId id="363" r:id="rId192"/>
    <p:sldId id="364" r:id="rId193"/>
    <p:sldId id="365" r:id="rId194"/>
    <p:sldId id="366" r:id="rId195"/>
    <p:sldId id="367" r:id="rId196"/>
    <p:sldId id="368" r:id="rId197"/>
    <p:sldId id="369" r:id="rId198"/>
    <p:sldId id="370" r:id="rId199"/>
    <p:sldId id="371" r:id="rId200"/>
    <p:sldId id="372" r:id="rId201"/>
    <p:sldId id="373" r:id="rId202"/>
    <p:sldId id="374" r:id="rId203"/>
    <p:sldId id="472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468" r:id="rId214"/>
    <p:sldId id="469" r:id="rId215"/>
    <p:sldId id="470" r:id="rId216"/>
    <p:sldId id="471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515" r:id="rId236"/>
    <p:sldId id="516" r:id="rId237"/>
    <p:sldId id="491" r:id="rId2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>
      <p:cViewPr varScale="1">
        <p:scale>
          <a:sx n="115" d="100"/>
          <a:sy n="115" d="100"/>
        </p:scale>
        <p:origin x="-1530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FA5B6-DA6F-4FE3-9CBB-01BB93910753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3EF8C-9FA1-48FB-8C05-AFD70E2B8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Worker nodes communicate with the Master through client libraries</a:t>
            </a:r>
          </a:p>
          <a:p>
            <a:r>
              <a:rPr lang="en-US" smtClean="0"/>
              <a:t>Data organization, duplications, and scheduling details transparent to clients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91324-1452-4D55-B28E-B38E4414B8D8}" type="slidenum">
              <a:rPr lang="en-US" smtClean="0"/>
              <a:pPr/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0283A9-FB75-4269-9D0E-389A0D7707A0}" type="slidenum">
              <a:rPr lang="en-US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F68148-F097-4B9B-8D39-E22CE206DDB7}" type="slidenum">
              <a:rPr lang="en-US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3021A3-7DFF-4A28-BF0C-BFE1EBBFC906}" type="slidenum">
              <a:rPr lang="en-US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0CCF8D-8868-4182-883A-60FE303DACD9}" type="slidenum">
              <a:rPr lang="en-US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AEF717-0870-4544-B618-62E79D5266AE}" type="slidenum">
              <a:rPr lang="en-US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2C61C-640D-42A4-ABCC-E7174311FB72}" type="slidenum">
              <a:rPr lang="en-US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94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382000" cy="1122361"/>
          </a:xfrm>
        </p:spPr>
        <p:txBody>
          <a:bodyPr>
            <a:normAutofit/>
          </a:bodyPr>
          <a:lstStyle>
            <a:lvl1pPr algn="l">
              <a:defRPr sz="39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4953000" cy="4267200"/>
          </a:xfrm>
        </p:spPr>
        <p:txBody>
          <a:bodyPr>
            <a:normAutofit/>
          </a:bodyPr>
          <a:lstStyle>
            <a:lvl1pPr>
              <a:defRPr sz="2500">
                <a:latin typeface="Times New Roman"/>
                <a:cs typeface="Times New Roman"/>
              </a:defRPr>
            </a:lvl1pPr>
            <a:lvl2pPr marL="1031735" indent="-396821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2pPr>
            <a:lvl3pPr>
              <a:defRPr sz="2500">
                <a:latin typeface="Times New Roman"/>
                <a:cs typeface="Times New Roman"/>
              </a:defRPr>
            </a:lvl3pPr>
            <a:lvl4pPr marL="2222198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4pPr>
            <a:lvl5pPr marL="2857111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041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74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9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4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7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Ch. 1.   Fundamental Concept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172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Ch. 1.   Fundamental Concept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731A-9089-5D42-9290-952E645E9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363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5585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18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8" y="990618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8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6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cassandra-tutorial.html" TargetMode="External"/><Relationship Id="rId2" Type="http://schemas.openxmlformats.org/officeDocument/2006/relationships/hyperlink" Target="https://www.crayondata.com/blog/top-big-data-technologies-used-store-analyse-data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Big Data </a:t>
            </a:r>
            <a:r>
              <a:rPr lang="en-US" sz="4000" b="1" dirty="0" smtClean="0"/>
              <a:t>Analytics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552" y="4847771"/>
            <a:ext cx="1367971" cy="149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2362200" cy="217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68680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1338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132320" cy="819150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Conclusion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789" y="775794"/>
            <a:ext cx="8883211" cy="562500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The MapReduce programming model has been successfully used at Google for many different purposes.  </a:t>
            </a:r>
          </a:p>
          <a:p>
            <a:pPr algn="just">
              <a:lnSpc>
                <a:spcPct val="100000"/>
              </a:lnSpc>
            </a:pPr>
            <a:endParaRPr lang="en-IN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The model is easy to use, even for programmers without experience with parallel and distributed systems, since it hides the details of parallelization, fault-tolerance, locality optimization, and load balancing. </a:t>
            </a:r>
          </a:p>
          <a:p>
            <a:pPr algn="just">
              <a:lnSpc>
                <a:spcPct val="100000"/>
              </a:lnSpc>
            </a:pPr>
            <a:endParaRPr lang="en-IN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A large variety of problems are easily expressible as MapReduce computations. </a:t>
            </a:r>
          </a:p>
          <a:p>
            <a:pPr algn="just">
              <a:lnSpc>
                <a:spcPct val="100000"/>
              </a:lnSpc>
            </a:pPr>
            <a:endParaRPr lang="en-IN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b="1" dirty="0" smtClean="0">
                <a:solidFill>
                  <a:srgbClr val="002060"/>
                </a:solidFill>
                <a:latin typeface="Calibri" pitchFamily="34" charset="0"/>
              </a:rPr>
              <a:t>For example, </a:t>
            </a:r>
            <a:r>
              <a:rPr lang="en-IN" sz="2400" b="1" dirty="0" err="1" smtClean="0">
                <a:solidFill>
                  <a:srgbClr val="002060"/>
                </a:solidFill>
                <a:latin typeface="Calibri" pitchFamily="34" charset="0"/>
              </a:rPr>
              <a:t>MapReduce</a:t>
            </a:r>
            <a:r>
              <a:rPr lang="en-IN" sz="2400" b="1" dirty="0" smtClean="0">
                <a:solidFill>
                  <a:srgbClr val="002060"/>
                </a:solidFill>
                <a:latin typeface="Calibri" pitchFamily="34" charset="0"/>
              </a:rPr>
              <a:t> is used for the generation of data for Google's production web search service, for sorting, for data mining, for machine learning, and many other systems.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514350" y="1047758"/>
            <a:ext cx="8058150" cy="5059363"/>
          </a:xfrm>
        </p:spPr>
        <p:txBody>
          <a:bodyPr/>
          <a:lstStyle/>
          <a:p>
            <a:endParaRPr lang="en-US" sz="2800" dirty="0" smtClean="0">
              <a:latin typeface="+mj-lt"/>
            </a:endParaRPr>
          </a:p>
          <a:p>
            <a:r>
              <a:rPr lang="en-US" sz="2800" dirty="0" err="1" smtClean="0">
                <a:latin typeface="+mj-lt"/>
              </a:rPr>
              <a:t>Mapreduce</a:t>
            </a:r>
            <a:r>
              <a:rPr lang="en-US" sz="2800" dirty="0" smtClean="0">
                <a:latin typeface="+mj-lt"/>
              </a:rPr>
              <a:t> uses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parallelization + aggregation </a:t>
            </a:r>
            <a:r>
              <a:rPr lang="en-US" sz="2800" dirty="0" smtClean="0">
                <a:latin typeface="+mj-lt"/>
              </a:rPr>
              <a:t>to schedule applications across clusters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Need to deal with failure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Plenty of ongoing research work in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scheduling and fault-tolerance for </a:t>
            </a:r>
            <a:r>
              <a:rPr lang="en-US" sz="2800" b="1" dirty="0" err="1" smtClean="0">
                <a:solidFill>
                  <a:srgbClr val="FF0000"/>
                </a:solidFill>
                <a:latin typeface="+mj-lt"/>
              </a:rPr>
              <a:t>Mapreduce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 and Hadoop.</a:t>
            </a: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MapReduce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Cloud Computing and Distributed Systems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Big Data </a:t>
            </a:r>
            <a:r>
              <a:rPr lang="en-US" sz="4000" b="1" dirty="0" smtClean="0"/>
              <a:t>Storage Technologies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11760"/>
            <a:ext cx="6993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BIG </a:t>
            </a:r>
            <a:r>
              <a:rPr sz="3600" spc="-150" dirty="0"/>
              <a:t>DATA </a:t>
            </a:r>
            <a:r>
              <a:rPr sz="3600" spc="-20" dirty="0"/>
              <a:t>STORAGE</a:t>
            </a:r>
            <a:r>
              <a:rPr sz="3600" spc="-465" dirty="0"/>
              <a:t> </a:t>
            </a:r>
            <a:r>
              <a:rPr sz="3600" spc="-50" dirty="0"/>
              <a:t>TECHNOLOGIES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281684"/>
            <a:ext cx="8351520" cy="478091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820"/>
              </a:spcBef>
              <a:buFont typeface="Arial" pitchFamily="34" charset="0"/>
              <a:buChar char="•"/>
            </a:pPr>
            <a:r>
              <a:rPr sz="3000" spc="-95" smtClean="0">
                <a:solidFill>
                  <a:srgbClr val="4E3A2F"/>
                </a:solidFill>
                <a:latin typeface="Trebuchet MS"/>
                <a:cs typeface="Trebuchet MS"/>
              </a:rPr>
              <a:t>Distributed </a:t>
            </a:r>
            <a:r>
              <a:rPr sz="3000" spc="-125" dirty="0">
                <a:solidFill>
                  <a:srgbClr val="4E3A2F"/>
                </a:solidFill>
                <a:latin typeface="Trebuchet MS"/>
                <a:cs typeface="Trebuchet MS"/>
              </a:rPr>
              <a:t>File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Systems: 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Example </a:t>
            </a:r>
            <a:r>
              <a:rPr sz="3000" spc="-45" dirty="0">
                <a:solidFill>
                  <a:srgbClr val="4E3A2F"/>
                </a:solidFill>
                <a:latin typeface="Trebuchet MS"/>
                <a:cs typeface="Trebuchet MS"/>
              </a:rPr>
              <a:t>Hadoop  </a:t>
            </a:r>
            <a:r>
              <a:rPr sz="3000" spc="-95" dirty="0">
                <a:solidFill>
                  <a:srgbClr val="4E3A2F"/>
                </a:solidFill>
                <a:latin typeface="Trebuchet MS"/>
                <a:cs typeface="Trebuchet MS"/>
              </a:rPr>
              <a:t>Distributed </a:t>
            </a:r>
            <a:r>
              <a:rPr sz="3000" spc="-125" dirty="0">
                <a:solidFill>
                  <a:srgbClr val="4E3A2F"/>
                </a:solidFill>
                <a:latin typeface="Trebuchet MS"/>
                <a:cs typeface="Trebuchet MS"/>
              </a:rPr>
              <a:t>File 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System. </a:t>
            </a:r>
            <a:r>
              <a:rPr sz="3000" spc="-180" dirty="0">
                <a:solidFill>
                  <a:srgbClr val="4E3A2F"/>
                </a:solidFill>
                <a:latin typeface="Trebuchet MS"/>
                <a:cs typeface="Trebuchet MS"/>
              </a:rPr>
              <a:t>It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3000" spc="-190" dirty="0">
                <a:solidFill>
                  <a:srgbClr val="4E3A2F"/>
                </a:solidFill>
                <a:latin typeface="Trebuchet MS"/>
                <a:cs typeface="Trebuchet MS"/>
              </a:rPr>
              <a:t>well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suited </a:t>
            </a:r>
            <a:r>
              <a:rPr sz="3000" spc="-175" dirty="0">
                <a:solidFill>
                  <a:srgbClr val="4E3A2F"/>
                </a:solidFill>
                <a:latin typeface="Trebuchet MS"/>
                <a:cs typeface="Trebuchet MS"/>
              </a:rPr>
              <a:t>for</a:t>
            </a:r>
            <a:r>
              <a:rPr sz="3000" spc="-4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quickly  </a:t>
            </a:r>
            <a:r>
              <a:rPr sz="3000" spc="-70" dirty="0">
                <a:solidFill>
                  <a:srgbClr val="4E3A2F"/>
                </a:solidFill>
                <a:latin typeface="Trebuchet MS"/>
                <a:cs typeface="Trebuchet MS"/>
              </a:rPr>
              <a:t>ingesting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3000" spc="-75" dirty="0">
                <a:solidFill>
                  <a:srgbClr val="4E3A2F"/>
                </a:solidFill>
                <a:latin typeface="Trebuchet MS"/>
                <a:cs typeface="Trebuchet MS"/>
              </a:rPr>
              <a:t>bulk</a:t>
            </a:r>
            <a:r>
              <a:rPr sz="3000" spc="-4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4E3A2F"/>
                </a:solidFill>
                <a:latin typeface="Trebuchet MS"/>
                <a:cs typeface="Trebuchet MS"/>
              </a:rPr>
              <a:t>processing.</a:t>
            </a:r>
            <a:endParaRPr sz="3000">
              <a:latin typeface="Trebuchet MS"/>
              <a:cs typeface="Trebuchet MS"/>
            </a:endParaRPr>
          </a:p>
          <a:p>
            <a:pPr marL="355600" marR="831215" indent="-342900" algn="just">
              <a:lnSpc>
                <a:spcPts val="2880"/>
              </a:lnSpc>
              <a:spcBef>
                <a:spcPts val="695"/>
              </a:spcBef>
              <a:buFont typeface="Arial" pitchFamily="34" charset="0"/>
              <a:buChar char="•"/>
            </a:pPr>
            <a:r>
              <a:rPr sz="3000" spc="10" smtClean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r>
              <a:rPr sz="3000" spc="-15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30" dirty="0">
                <a:solidFill>
                  <a:srgbClr val="4E3A2F"/>
                </a:solidFill>
                <a:latin typeface="Trebuchet MS"/>
                <a:cs typeface="Trebuchet MS"/>
              </a:rPr>
              <a:t>Databases: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4E3A2F"/>
                </a:solidFill>
                <a:latin typeface="Trebuchet MS"/>
                <a:cs typeface="Trebuchet MS"/>
              </a:rPr>
              <a:t>Use</a:t>
            </a:r>
            <a:r>
              <a:rPr sz="30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4E3A2F"/>
                </a:solidFill>
                <a:latin typeface="Trebuchet MS"/>
                <a:cs typeface="Trebuchet MS"/>
              </a:rPr>
              <a:t>models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that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290" dirty="0">
                <a:solidFill>
                  <a:srgbClr val="4E3A2F"/>
                </a:solidFill>
                <a:latin typeface="Trebuchet MS"/>
                <a:cs typeface="Trebuchet MS"/>
              </a:rPr>
              <a:t>are 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outside </a:t>
            </a:r>
            <a:r>
              <a:rPr sz="3000" spc="-125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relational</a:t>
            </a:r>
            <a:r>
              <a:rPr sz="3000" spc="-28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85" dirty="0">
                <a:solidFill>
                  <a:srgbClr val="4E3A2F"/>
                </a:solidFill>
                <a:latin typeface="Trebuchet MS"/>
                <a:cs typeface="Trebuchet MS"/>
              </a:rPr>
              <a:t>world.</a:t>
            </a:r>
            <a:endParaRPr sz="3000">
              <a:latin typeface="Trebuchet MS"/>
              <a:cs typeface="Trebuchet MS"/>
            </a:endParaRPr>
          </a:p>
          <a:p>
            <a:pPr marL="355600" marR="192405" indent="-342900" algn="just">
              <a:lnSpc>
                <a:spcPts val="2880"/>
              </a:lnSpc>
              <a:spcBef>
                <a:spcPts val="720"/>
              </a:spcBef>
              <a:buFont typeface="Arial" pitchFamily="34" charset="0"/>
              <a:buChar char="•"/>
            </a:pPr>
            <a:r>
              <a:rPr sz="3000" spc="-45" smtClean="0">
                <a:solidFill>
                  <a:srgbClr val="4E3A2F"/>
                </a:solidFill>
                <a:latin typeface="Trebuchet MS"/>
                <a:cs typeface="Trebuchet MS"/>
              </a:rPr>
              <a:t>NewSQL </a:t>
            </a:r>
            <a:r>
              <a:rPr sz="3000" spc="-30" dirty="0">
                <a:solidFill>
                  <a:srgbClr val="4E3A2F"/>
                </a:solidFill>
                <a:latin typeface="Trebuchet MS"/>
                <a:cs typeface="Trebuchet MS"/>
              </a:rPr>
              <a:t>Databases: 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3000" spc="-75" dirty="0">
                <a:solidFill>
                  <a:srgbClr val="4E3A2F"/>
                </a:solidFill>
                <a:latin typeface="Trebuchet MS"/>
                <a:cs typeface="Trebuchet MS"/>
              </a:rPr>
              <a:t>modern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form </a:t>
            </a:r>
            <a:r>
              <a:rPr sz="3000" spc="-130" dirty="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3000" spc="-61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relational  </a:t>
            </a:r>
            <a:r>
              <a:rPr sz="3000" spc="-15" dirty="0">
                <a:solidFill>
                  <a:srgbClr val="4E3A2F"/>
                </a:solidFill>
                <a:latin typeface="Trebuchet MS"/>
                <a:cs typeface="Trebuchet MS"/>
              </a:rPr>
              <a:t>databases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that </a:t>
            </a:r>
            <a:r>
              <a:rPr sz="3000" spc="-70" dirty="0">
                <a:solidFill>
                  <a:srgbClr val="4E3A2F"/>
                </a:solidFill>
                <a:latin typeface="Trebuchet MS"/>
                <a:cs typeface="Trebuchet MS"/>
              </a:rPr>
              <a:t>aim </a:t>
            </a:r>
            <a:r>
              <a:rPr sz="3000" spc="-170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comparable </a:t>
            </a:r>
            <a:r>
              <a:rPr sz="3000" spc="-110" dirty="0">
                <a:solidFill>
                  <a:srgbClr val="4E3A2F"/>
                </a:solidFill>
                <a:latin typeface="Trebuchet MS"/>
                <a:cs typeface="Trebuchet MS"/>
              </a:rPr>
              <a:t>scalability</a:t>
            </a:r>
            <a:r>
              <a:rPr sz="3000" spc="-484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4E3A2F"/>
                </a:solidFill>
                <a:latin typeface="Trebuchet MS"/>
                <a:cs typeface="Trebuchet MS"/>
              </a:rPr>
              <a:t>as  </a:t>
            </a:r>
            <a:r>
              <a:rPr sz="3000" spc="10" dirty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4E3A2F"/>
                </a:solidFill>
                <a:latin typeface="Trebuchet MS"/>
                <a:cs typeface="Trebuchet MS"/>
              </a:rPr>
              <a:t>databases</a:t>
            </a:r>
            <a:endParaRPr sz="3000">
              <a:latin typeface="Trebuchet MS"/>
              <a:cs typeface="Trebuchet MS"/>
            </a:endParaRPr>
          </a:p>
          <a:p>
            <a:pPr marL="355600" marR="323215" indent="-342900" algn="just">
              <a:lnSpc>
                <a:spcPct val="80000"/>
              </a:lnSpc>
              <a:spcBef>
                <a:spcPts val="745"/>
              </a:spcBef>
              <a:buFont typeface="Arial" pitchFamily="34" charset="0"/>
              <a:buChar char="•"/>
            </a:pPr>
            <a:r>
              <a:rPr sz="3000" spc="-35" smtClean="0">
                <a:solidFill>
                  <a:srgbClr val="4E3A2F"/>
                </a:solidFill>
                <a:latin typeface="Trebuchet MS"/>
                <a:cs typeface="Trebuchet MS"/>
              </a:rPr>
              <a:t>Big </a:t>
            </a:r>
            <a:r>
              <a:rPr sz="3000" spc="-4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Querying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Platforms: 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Technologies</a:t>
            </a:r>
            <a:r>
              <a:rPr sz="3000" spc="-6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that  </a:t>
            </a:r>
            <a:r>
              <a:rPr sz="3000" spc="-125" dirty="0">
                <a:solidFill>
                  <a:srgbClr val="4E3A2F"/>
                </a:solidFill>
                <a:latin typeface="Trebuchet MS"/>
                <a:cs typeface="Trebuchet MS"/>
              </a:rPr>
              <a:t>provide </a:t>
            </a:r>
            <a:r>
              <a:rPr sz="3000" spc="-105" dirty="0">
                <a:solidFill>
                  <a:srgbClr val="4E3A2F"/>
                </a:solidFill>
                <a:latin typeface="Trebuchet MS"/>
                <a:cs typeface="Trebuchet MS"/>
              </a:rPr>
              <a:t>query </a:t>
            </a:r>
            <a:r>
              <a:rPr sz="3000" spc="-40" dirty="0">
                <a:solidFill>
                  <a:srgbClr val="4E3A2F"/>
                </a:solidFill>
                <a:latin typeface="Trebuchet MS"/>
                <a:cs typeface="Trebuchet MS"/>
              </a:rPr>
              <a:t>facades </a:t>
            </a:r>
            <a:r>
              <a:rPr sz="3000" spc="-95" dirty="0">
                <a:solidFill>
                  <a:srgbClr val="4E3A2F"/>
                </a:solidFill>
                <a:latin typeface="Trebuchet MS"/>
                <a:cs typeface="Trebuchet MS"/>
              </a:rPr>
              <a:t>in 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front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big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r>
              <a:rPr sz="3000" spc="-50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4E3A2F"/>
                </a:solidFill>
                <a:latin typeface="Trebuchet MS"/>
                <a:cs typeface="Trebuchet MS"/>
              </a:rPr>
              <a:t>stores  </a:t>
            </a:r>
            <a:r>
              <a:rPr sz="3000" spc="10" dirty="0">
                <a:solidFill>
                  <a:srgbClr val="4E3A2F"/>
                </a:solidFill>
                <a:latin typeface="Trebuchet MS"/>
                <a:cs typeface="Trebuchet MS"/>
              </a:rPr>
              <a:t>such </a:t>
            </a:r>
            <a:r>
              <a:rPr sz="3000" spc="90" dirty="0">
                <a:solidFill>
                  <a:srgbClr val="4E3A2F"/>
                </a:solidFill>
                <a:latin typeface="Trebuchet MS"/>
                <a:cs typeface="Trebuchet MS"/>
              </a:rPr>
              <a:t>as </a:t>
            </a:r>
            <a:r>
              <a:rPr sz="3000" spc="-110" dirty="0">
                <a:solidFill>
                  <a:srgbClr val="4E3A2F"/>
                </a:solidFill>
                <a:latin typeface="Trebuchet MS"/>
                <a:cs typeface="Trebuchet MS"/>
              </a:rPr>
              <a:t>distributed 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file </a:t>
            </a:r>
            <a:r>
              <a:rPr sz="3000" spc="-25" dirty="0">
                <a:solidFill>
                  <a:srgbClr val="4E3A2F"/>
                </a:solidFill>
                <a:latin typeface="Trebuchet MS"/>
                <a:cs typeface="Trebuchet MS"/>
              </a:rPr>
              <a:t>systems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or </a:t>
            </a:r>
            <a:r>
              <a:rPr sz="3000" spc="10" dirty="0">
                <a:solidFill>
                  <a:srgbClr val="4E3A2F"/>
                </a:solidFill>
                <a:latin typeface="Trebuchet MS"/>
                <a:cs typeface="Trebuchet MS"/>
              </a:rPr>
              <a:t>NoSQL  </a:t>
            </a:r>
            <a:r>
              <a:rPr sz="3000" spc="-50" dirty="0">
                <a:solidFill>
                  <a:srgbClr val="4E3A2F"/>
                </a:solidFill>
                <a:latin typeface="Trebuchet MS"/>
                <a:cs typeface="Trebuchet MS"/>
              </a:rPr>
              <a:t>databases.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7056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35" dirty="0"/>
              <a:t>RDBMS</a:t>
            </a:r>
            <a:r>
              <a:rPr sz="3600" spc="-200" dirty="0"/>
              <a:t> </a:t>
            </a:r>
            <a:r>
              <a:rPr sz="3600" spc="-30" dirty="0"/>
              <a:t>TRANSACTION</a:t>
            </a:r>
            <a:r>
              <a:rPr sz="3600" spc="-204" dirty="0"/>
              <a:t> </a:t>
            </a:r>
            <a:r>
              <a:rPr sz="3600" spc="790" dirty="0"/>
              <a:t>–</a:t>
            </a:r>
            <a:r>
              <a:rPr sz="3600" spc="-204" dirty="0"/>
              <a:t> </a:t>
            </a:r>
            <a:r>
              <a:rPr sz="3600" dirty="0"/>
              <a:t>ACID</a:t>
            </a:r>
            <a:r>
              <a:rPr sz="3600" spc="-204" dirty="0"/>
              <a:t> </a:t>
            </a:r>
            <a:r>
              <a:rPr sz="3600" dirty="0"/>
              <a:t>RULE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383540" y="1535937"/>
            <a:ext cx="8437880" cy="43878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marR="775970" indent="-342900">
              <a:lnSpc>
                <a:spcPts val="2920"/>
              </a:lnSpc>
              <a:spcBef>
                <a:spcPts val="46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125" smtClean="0">
                <a:solidFill>
                  <a:srgbClr val="4E3A2F"/>
                </a:solidFill>
                <a:latin typeface="Trebuchet MS"/>
                <a:cs typeface="Trebuchet MS"/>
              </a:rPr>
              <a:t>Atomic </a:t>
            </a:r>
            <a:r>
              <a:rPr sz="2700" spc="590" dirty="0">
                <a:solidFill>
                  <a:srgbClr val="4E3A2F"/>
                </a:solidFill>
                <a:latin typeface="Trebuchet MS"/>
                <a:cs typeface="Trebuchet MS"/>
              </a:rPr>
              <a:t>–</a:t>
            </a:r>
            <a:r>
              <a:rPr sz="2700" spc="-5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65" dirty="0">
                <a:solidFill>
                  <a:srgbClr val="4E3A2F"/>
                </a:solidFill>
                <a:latin typeface="Trebuchet MS"/>
                <a:cs typeface="Trebuchet MS"/>
              </a:rPr>
              <a:t>All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700" spc="-114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125" dirty="0">
                <a:solidFill>
                  <a:srgbClr val="4E3A2F"/>
                </a:solidFill>
                <a:latin typeface="Trebuchet MS"/>
                <a:cs typeface="Trebuchet MS"/>
              </a:rPr>
              <a:t>work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in </a:t>
            </a:r>
            <a:r>
              <a:rPr sz="2700" spc="10" dirty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transaction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completes  </a:t>
            </a:r>
            <a:r>
              <a:rPr sz="2700" spc="-130" dirty="0">
                <a:solidFill>
                  <a:srgbClr val="4E3A2F"/>
                </a:solidFill>
                <a:latin typeface="Trebuchet MS"/>
                <a:cs typeface="Trebuchet MS"/>
              </a:rPr>
              <a:t>(commit) </a:t>
            </a:r>
            <a:r>
              <a:rPr sz="2700" spc="-105" dirty="0">
                <a:solidFill>
                  <a:srgbClr val="4E3A2F"/>
                </a:solidFill>
                <a:latin typeface="Trebuchet MS"/>
                <a:cs typeface="Trebuchet MS"/>
              </a:rPr>
              <a:t>or </a:t>
            </a:r>
            <a:r>
              <a:rPr sz="2700" spc="-35" dirty="0">
                <a:solidFill>
                  <a:srgbClr val="4E3A2F"/>
                </a:solidFill>
                <a:latin typeface="Trebuchet MS"/>
                <a:cs typeface="Trebuchet MS"/>
              </a:rPr>
              <a:t>none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700" spc="-200" dirty="0">
                <a:solidFill>
                  <a:srgbClr val="4E3A2F"/>
                </a:solidFill>
                <a:latin typeface="Trebuchet MS"/>
                <a:cs typeface="Trebuchet MS"/>
              </a:rPr>
              <a:t>it</a:t>
            </a:r>
            <a:r>
              <a:rPr sz="2700" spc="-36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4E3A2F"/>
                </a:solidFill>
                <a:latin typeface="Trebuchet MS"/>
                <a:cs typeface="Trebuchet MS"/>
              </a:rPr>
              <a:t>completes.</a:t>
            </a:r>
            <a:endParaRPr sz="2700">
              <a:latin typeface="Trebuchet MS"/>
              <a:cs typeface="Trebuchet MS"/>
            </a:endParaRPr>
          </a:p>
          <a:p>
            <a:pPr marL="355600" marR="354965" indent="-342900">
              <a:lnSpc>
                <a:spcPts val="2920"/>
              </a:lnSpc>
              <a:spcBef>
                <a:spcPts val="64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60" smtClean="0">
                <a:solidFill>
                  <a:srgbClr val="4E3A2F"/>
                </a:solidFill>
                <a:latin typeface="Trebuchet MS"/>
                <a:cs typeface="Trebuchet MS"/>
              </a:rPr>
              <a:t>Consistent </a:t>
            </a:r>
            <a:r>
              <a:rPr sz="2700" spc="590" dirty="0">
                <a:solidFill>
                  <a:srgbClr val="4E3A2F"/>
                </a:solidFill>
                <a:latin typeface="Trebuchet MS"/>
                <a:cs typeface="Trebuchet MS"/>
              </a:rPr>
              <a:t>– </a:t>
            </a:r>
            <a:r>
              <a:rPr sz="2700" spc="-150" dirty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transaction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transforms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30" dirty="0">
                <a:solidFill>
                  <a:srgbClr val="4E3A2F"/>
                </a:solidFill>
                <a:latin typeface="Trebuchet MS"/>
                <a:cs typeface="Trebuchet MS"/>
              </a:rPr>
              <a:t>database  </a:t>
            </a:r>
            <a:r>
              <a:rPr sz="2700" spc="-125" dirty="0">
                <a:solidFill>
                  <a:srgbClr val="4E3A2F"/>
                </a:solidFill>
                <a:latin typeface="Trebuchet MS"/>
                <a:cs typeface="Trebuchet MS"/>
              </a:rPr>
              <a:t>from </a:t>
            </a:r>
            <a:r>
              <a:rPr sz="2700" spc="-45" dirty="0">
                <a:solidFill>
                  <a:srgbClr val="4E3A2F"/>
                </a:solidFill>
                <a:latin typeface="Trebuchet MS"/>
                <a:cs typeface="Trebuchet MS"/>
              </a:rPr>
              <a:t>one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consistent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state </a:t>
            </a:r>
            <a:r>
              <a:rPr sz="2700" spc="-170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another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consistent</a:t>
            </a:r>
            <a:r>
              <a:rPr sz="2700" spc="-4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4E3A2F"/>
                </a:solidFill>
                <a:latin typeface="Trebuchet MS"/>
                <a:cs typeface="Trebuchet MS"/>
              </a:rPr>
              <a:t>state. 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Consistency </a:t>
            </a:r>
            <a:r>
              <a:rPr sz="27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defined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in terms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2700" spc="-5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constraints.</a:t>
            </a:r>
            <a:endParaRPr sz="2700">
              <a:latin typeface="Trebuchet MS"/>
              <a:cs typeface="Trebuchet MS"/>
            </a:endParaRPr>
          </a:p>
          <a:p>
            <a:pPr marL="355600" marR="1233805" indent="-342900">
              <a:lnSpc>
                <a:spcPts val="2920"/>
              </a:lnSpc>
              <a:spcBef>
                <a:spcPts val="64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70" smtClean="0">
                <a:solidFill>
                  <a:srgbClr val="4E3A2F"/>
                </a:solidFill>
                <a:latin typeface="Trebuchet MS"/>
                <a:cs typeface="Trebuchet MS"/>
              </a:rPr>
              <a:t>Isolated </a:t>
            </a:r>
            <a:r>
              <a:rPr sz="2700" spc="590" dirty="0">
                <a:solidFill>
                  <a:srgbClr val="4E3A2F"/>
                </a:solidFill>
                <a:latin typeface="Trebuchet MS"/>
                <a:cs typeface="Trebuchet MS"/>
              </a:rPr>
              <a:t>–</a:t>
            </a:r>
            <a:r>
              <a:rPr sz="2700" spc="-4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Modifications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2700" spc="-95" dirty="0">
                <a:solidFill>
                  <a:srgbClr val="4E3A2F"/>
                </a:solidFill>
                <a:latin typeface="Trebuchet MS"/>
                <a:cs typeface="Trebuchet MS"/>
              </a:rPr>
              <a:t>performed </a:t>
            </a:r>
            <a:r>
              <a:rPr sz="2700" spc="-155" dirty="0">
                <a:solidFill>
                  <a:srgbClr val="4E3A2F"/>
                </a:solidFill>
                <a:latin typeface="Trebuchet MS"/>
                <a:cs typeface="Trebuchet MS"/>
              </a:rPr>
              <a:t>by </a:t>
            </a:r>
            <a:r>
              <a:rPr sz="2700" spc="5" dirty="0">
                <a:solidFill>
                  <a:srgbClr val="4E3A2F"/>
                </a:solidFill>
                <a:latin typeface="Trebuchet MS"/>
                <a:cs typeface="Trebuchet MS"/>
              </a:rPr>
              <a:t>a 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transaction </a:t>
            </a:r>
            <a:r>
              <a:rPr sz="2700" spc="-35" dirty="0">
                <a:solidFill>
                  <a:srgbClr val="4E3A2F"/>
                </a:solidFill>
                <a:latin typeface="Trebuchet MS"/>
                <a:cs typeface="Trebuchet MS"/>
              </a:rPr>
              <a:t>must </a:t>
            </a:r>
            <a:r>
              <a:rPr sz="2700" spc="-65" dirty="0">
                <a:solidFill>
                  <a:srgbClr val="4E3A2F"/>
                </a:solidFill>
                <a:latin typeface="Trebuchet MS"/>
                <a:cs typeface="Trebuchet MS"/>
              </a:rPr>
              <a:t>be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independent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700" spc="-85">
                <a:solidFill>
                  <a:srgbClr val="4E3A2F"/>
                </a:solidFill>
                <a:latin typeface="Trebuchet MS"/>
                <a:cs typeface="Trebuchet MS"/>
              </a:rPr>
              <a:t>another  </a:t>
            </a:r>
            <a:r>
              <a:rPr sz="2700" spc="-90" smtClean="0">
                <a:solidFill>
                  <a:srgbClr val="4E3A2F"/>
                </a:solidFill>
                <a:latin typeface="Trebuchet MS"/>
                <a:cs typeface="Trebuchet MS"/>
              </a:rPr>
              <a:t>transaction.</a:t>
            </a:r>
            <a:endParaRPr lang="en-US" sz="2700" spc="-9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1233805" indent="-342900">
              <a:lnSpc>
                <a:spcPts val="2920"/>
              </a:lnSpc>
              <a:spcBef>
                <a:spcPts val="64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55" smtClean="0">
                <a:solidFill>
                  <a:srgbClr val="4E3A2F"/>
                </a:solidFill>
                <a:latin typeface="Trebuchet MS"/>
                <a:cs typeface="Trebuchet MS"/>
              </a:rPr>
              <a:t>Durable </a:t>
            </a:r>
            <a:r>
              <a:rPr sz="2700" spc="590" dirty="0">
                <a:solidFill>
                  <a:srgbClr val="4E3A2F"/>
                </a:solidFill>
                <a:latin typeface="Trebuchet MS"/>
                <a:cs typeface="Trebuchet MS"/>
              </a:rPr>
              <a:t>–</a:t>
            </a:r>
            <a:r>
              <a:rPr sz="2700" spc="-4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4E3A2F"/>
                </a:solidFill>
                <a:latin typeface="Trebuchet MS"/>
                <a:cs typeface="Trebuchet MS"/>
              </a:rPr>
              <a:t>When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transaction </a:t>
            </a:r>
            <a:r>
              <a:rPr sz="27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2700" spc="-130" dirty="0">
                <a:solidFill>
                  <a:srgbClr val="4E3A2F"/>
                </a:solidFill>
                <a:latin typeface="Trebuchet MS"/>
                <a:cs typeface="Trebuchet MS"/>
              </a:rPr>
              <a:t>completed, </a:t>
            </a:r>
            <a:r>
              <a:rPr sz="2700" spc="-100" dirty="0">
                <a:solidFill>
                  <a:srgbClr val="4E3A2F"/>
                </a:solidFill>
                <a:latin typeface="Trebuchet MS"/>
                <a:cs typeface="Trebuchet MS"/>
              </a:rPr>
              <a:t>effects </a:t>
            </a:r>
            <a:r>
              <a:rPr sz="2700" spc="-365" dirty="0">
                <a:solidFill>
                  <a:srgbClr val="4E3A2F"/>
                </a:solidFill>
                <a:latin typeface="Trebuchet MS"/>
                <a:cs typeface="Trebuchet MS"/>
              </a:rPr>
              <a:t>of 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modifications </a:t>
            </a:r>
            <a:r>
              <a:rPr sz="2700" spc="-95" dirty="0">
                <a:solidFill>
                  <a:srgbClr val="4E3A2F"/>
                </a:solidFill>
                <a:latin typeface="Trebuchet MS"/>
                <a:cs typeface="Trebuchet MS"/>
              </a:rPr>
              <a:t>performed </a:t>
            </a:r>
            <a:r>
              <a:rPr sz="2700" spc="-155" dirty="0">
                <a:solidFill>
                  <a:srgbClr val="4E3A2F"/>
                </a:solidFill>
                <a:latin typeface="Trebuchet MS"/>
                <a:cs typeface="Trebuchet MS"/>
              </a:rPr>
              <a:t>by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transaction </a:t>
            </a:r>
            <a:r>
              <a:rPr sz="2700" spc="-35" dirty="0">
                <a:solidFill>
                  <a:srgbClr val="4E3A2F"/>
                </a:solidFill>
                <a:latin typeface="Trebuchet MS"/>
                <a:cs typeface="Trebuchet MS"/>
              </a:rPr>
              <a:t>must</a:t>
            </a:r>
            <a:r>
              <a:rPr sz="2700" spc="-4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be 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permanent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in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</a:t>
            </a:r>
            <a:r>
              <a:rPr sz="2700" spc="-28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system.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34118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WHAT </a:t>
            </a:r>
            <a:r>
              <a:rPr sz="3600" spc="140" dirty="0"/>
              <a:t>IS</a:t>
            </a:r>
            <a:r>
              <a:rPr sz="3600" spc="-305" dirty="0"/>
              <a:t> </a:t>
            </a:r>
            <a:r>
              <a:rPr sz="3600" spc="95" dirty="0"/>
              <a:t>NOSQL?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383540" y="1529842"/>
            <a:ext cx="8446770" cy="44615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marR="184785" indent="-342900">
              <a:lnSpc>
                <a:spcPts val="3240"/>
              </a:lnSpc>
              <a:spcBef>
                <a:spcPts val="509"/>
              </a:spcBef>
              <a:buFont typeface="Arial" pitchFamily="34" charset="0"/>
              <a:buChar char="•"/>
            </a:pPr>
            <a:r>
              <a:rPr sz="3000" spc="10" smtClean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r>
              <a:rPr sz="3000" spc="-14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30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10" dirty="0">
                <a:solidFill>
                  <a:srgbClr val="4E3A2F"/>
                </a:solidFill>
                <a:latin typeface="Trebuchet MS"/>
                <a:cs typeface="Trebuchet MS"/>
              </a:rPr>
              <a:t>a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non-relational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4E3A2F"/>
                </a:solidFill>
                <a:latin typeface="Trebuchet MS"/>
                <a:cs typeface="Trebuchet MS"/>
              </a:rPr>
              <a:t>database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management  </a:t>
            </a:r>
            <a:r>
              <a:rPr sz="3000" spc="-25" dirty="0">
                <a:solidFill>
                  <a:srgbClr val="4E3A2F"/>
                </a:solidFill>
                <a:latin typeface="Trebuchet MS"/>
                <a:cs typeface="Trebuchet MS"/>
              </a:rPr>
              <a:t>systems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buFont typeface="Arial" pitchFamily="34" charset="0"/>
              <a:buChar char="•"/>
            </a:pPr>
            <a:r>
              <a:rPr lang="en-US" sz="3000" spc="-105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-105" smtClean="0">
                <a:solidFill>
                  <a:srgbClr val="4E3A2F"/>
                </a:solidFill>
                <a:latin typeface="Trebuchet MS"/>
                <a:cs typeface="Trebuchet MS"/>
              </a:rPr>
              <a:t>Significantly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different from </a:t>
            </a:r>
            <a:r>
              <a:rPr sz="3000" spc="-130" dirty="0">
                <a:solidFill>
                  <a:srgbClr val="4E3A2F"/>
                </a:solidFill>
                <a:latin typeface="Trebuchet MS"/>
                <a:cs typeface="Trebuchet MS"/>
              </a:rPr>
              <a:t>traditional</a:t>
            </a:r>
            <a:r>
              <a:rPr sz="3000" spc="-3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175" dirty="0">
                <a:solidFill>
                  <a:srgbClr val="4E3A2F"/>
                </a:solidFill>
                <a:latin typeface="Trebuchet MS"/>
                <a:cs typeface="Trebuchet MS"/>
              </a:rPr>
              <a:t>RDBMS</a:t>
            </a:r>
            <a:endParaRPr sz="3000">
              <a:latin typeface="Trebuchet MS"/>
              <a:cs typeface="Trebuchet MS"/>
            </a:endParaRPr>
          </a:p>
          <a:p>
            <a:pPr marL="355600" marR="5080" indent="-342900">
              <a:lnSpc>
                <a:spcPts val="3240"/>
              </a:lnSpc>
              <a:spcBef>
                <a:spcPts val="770"/>
              </a:spcBef>
              <a:buFont typeface="Arial" pitchFamily="34" charset="0"/>
              <a:buChar char="•"/>
            </a:pPr>
            <a:r>
              <a:rPr sz="3000" spc="-180" smtClean="0">
                <a:solidFill>
                  <a:srgbClr val="4E3A2F"/>
                </a:solidFill>
                <a:latin typeface="Trebuchet MS"/>
                <a:cs typeface="Trebuchet MS"/>
              </a:rPr>
              <a:t>It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3000" spc="-40" dirty="0">
                <a:solidFill>
                  <a:srgbClr val="4E3A2F"/>
                </a:solidFill>
                <a:latin typeface="Trebuchet MS"/>
                <a:cs typeface="Trebuchet MS"/>
              </a:rPr>
              <a:t>designed </a:t>
            </a:r>
            <a:r>
              <a:rPr sz="3000" spc="-175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3000" spc="-110" dirty="0">
                <a:solidFill>
                  <a:srgbClr val="4E3A2F"/>
                </a:solidFill>
                <a:latin typeface="Trebuchet MS"/>
                <a:cs typeface="Trebuchet MS"/>
              </a:rPr>
              <a:t>distributed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45" dirty="0">
                <a:solidFill>
                  <a:srgbClr val="4E3A2F"/>
                </a:solidFill>
                <a:latin typeface="Trebuchet MS"/>
                <a:cs typeface="Trebuchet MS"/>
              </a:rPr>
              <a:t>stores </a:t>
            </a:r>
            <a:r>
              <a:rPr sz="3000" spc="-175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very  </a:t>
            </a:r>
            <a:r>
              <a:rPr sz="3000" spc="-95" dirty="0">
                <a:solidFill>
                  <a:srgbClr val="4E3A2F"/>
                </a:solidFill>
                <a:latin typeface="Trebuchet MS"/>
                <a:cs typeface="Trebuchet MS"/>
              </a:rPr>
              <a:t>large </a:t>
            </a:r>
            <a:r>
              <a:rPr sz="3000" spc="-35" dirty="0">
                <a:solidFill>
                  <a:srgbClr val="4E3A2F"/>
                </a:solidFill>
                <a:latin typeface="Trebuchet MS"/>
                <a:cs typeface="Trebuchet MS"/>
              </a:rPr>
              <a:t>scale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85" dirty="0">
                <a:solidFill>
                  <a:srgbClr val="4E3A2F"/>
                </a:solidFill>
                <a:latin typeface="Trebuchet MS"/>
                <a:cs typeface="Trebuchet MS"/>
              </a:rPr>
              <a:t>storing </a:t>
            </a:r>
            <a:r>
              <a:rPr sz="3000" spc="-15" dirty="0">
                <a:solidFill>
                  <a:srgbClr val="4E3A2F"/>
                </a:solidFill>
                <a:latin typeface="Trebuchet MS"/>
                <a:cs typeface="Trebuchet MS"/>
              </a:rPr>
              <a:t>needs </a:t>
            </a:r>
            <a:r>
              <a:rPr sz="3000" spc="-190" dirty="0">
                <a:solidFill>
                  <a:srgbClr val="4E3A2F"/>
                </a:solidFill>
                <a:latin typeface="Trebuchet MS"/>
                <a:cs typeface="Trebuchet MS"/>
              </a:rPr>
              <a:t>(for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example  </a:t>
            </a:r>
            <a:r>
              <a:rPr sz="3000" spc="-85" dirty="0">
                <a:solidFill>
                  <a:srgbClr val="4E3A2F"/>
                </a:solidFill>
                <a:latin typeface="Trebuchet MS"/>
                <a:cs typeface="Trebuchet MS"/>
              </a:rPr>
              <a:t>Google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or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Facebook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which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collects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terabits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3000" spc="-459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 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every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day </a:t>
            </a:r>
            <a:r>
              <a:rPr sz="3000" spc="-170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their</a:t>
            </a:r>
            <a:r>
              <a:rPr sz="3000" spc="-1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4E3A2F"/>
                </a:solidFill>
                <a:latin typeface="Trebuchet MS"/>
                <a:cs typeface="Trebuchet MS"/>
              </a:rPr>
              <a:t>users)</a:t>
            </a:r>
            <a:endParaRPr sz="3000">
              <a:latin typeface="Trebuchet MS"/>
              <a:cs typeface="Trebuchet MS"/>
            </a:endParaRPr>
          </a:p>
          <a:p>
            <a:pPr marL="355600" marR="263525" indent="-342900">
              <a:lnSpc>
                <a:spcPts val="3240"/>
              </a:lnSpc>
              <a:spcBef>
                <a:spcPts val="720"/>
              </a:spcBef>
              <a:buFont typeface="Arial" pitchFamily="34" charset="0"/>
              <a:buChar char="•"/>
            </a:pPr>
            <a:r>
              <a:rPr sz="3000" spc="-60" smtClean="0">
                <a:solidFill>
                  <a:srgbClr val="4E3A2F"/>
                </a:solidFill>
                <a:latin typeface="Trebuchet MS"/>
                <a:cs typeface="Trebuchet MS"/>
              </a:rPr>
              <a:t>These 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type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85" dirty="0">
                <a:solidFill>
                  <a:srgbClr val="4E3A2F"/>
                </a:solidFill>
                <a:latin typeface="Trebuchet MS"/>
                <a:cs typeface="Trebuchet MS"/>
              </a:rPr>
              <a:t>storing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may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not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require </a:t>
            </a:r>
            <a:r>
              <a:rPr sz="3000" spc="-160" dirty="0">
                <a:solidFill>
                  <a:srgbClr val="4E3A2F"/>
                </a:solidFill>
                <a:latin typeface="Trebuchet MS"/>
                <a:cs typeface="Trebuchet MS"/>
              </a:rPr>
              <a:t>fixed  </a:t>
            </a:r>
            <a:r>
              <a:rPr sz="3000" spc="-60" dirty="0">
                <a:solidFill>
                  <a:srgbClr val="4E3A2F"/>
                </a:solidFill>
                <a:latin typeface="Trebuchet MS"/>
                <a:cs typeface="Trebuchet MS"/>
              </a:rPr>
              <a:t>schema, </a:t>
            </a:r>
            <a:r>
              <a:rPr sz="3000" spc="-105" dirty="0">
                <a:solidFill>
                  <a:srgbClr val="4E3A2F"/>
                </a:solidFill>
                <a:latin typeface="Trebuchet MS"/>
                <a:cs typeface="Trebuchet MS"/>
              </a:rPr>
              <a:t>avoid 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join </a:t>
            </a:r>
            <a:r>
              <a:rPr sz="3000" spc="-70" dirty="0">
                <a:solidFill>
                  <a:srgbClr val="4E3A2F"/>
                </a:solidFill>
                <a:latin typeface="Trebuchet MS"/>
                <a:cs typeface="Trebuchet MS"/>
              </a:rPr>
              <a:t>operations </a:t>
            </a:r>
            <a:r>
              <a:rPr sz="30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3000" spc="-160" dirty="0">
                <a:solidFill>
                  <a:srgbClr val="4E3A2F"/>
                </a:solidFill>
                <a:latin typeface="Trebuchet MS"/>
                <a:cs typeface="Trebuchet MS"/>
              </a:rPr>
              <a:t>typically</a:t>
            </a:r>
            <a:r>
              <a:rPr sz="3000" spc="-5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4E3A2F"/>
                </a:solidFill>
                <a:latin typeface="Trebuchet MS"/>
                <a:cs typeface="Trebuchet MS"/>
              </a:rPr>
              <a:t>scale  </a:t>
            </a:r>
            <a:r>
              <a:rPr sz="3000" spc="-160" dirty="0">
                <a:solidFill>
                  <a:srgbClr val="4E3A2F"/>
                </a:solidFill>
                <a:latin typeface="Trebuchet MS"/>
                <a:cs typeface="Trebuchet MS"/>
              </a:rPr>
              <a:t>horizontally.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52400"/>
            <a:ext cx="1401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/>
              <a:t>NOSQL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484122"/>
            <a:ext cx="8252459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3000" spc="15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15" smtClean="0">
                <a:solidFill>
                  <a:srgbClr val="4E3A2F"/>
                </a:solidFill>
                <a:latin typeface="Trebuchet MS"/>
                <a:cs typeface="Trebuchet MS"/>
              </a:rPr>
              <a:t>Stands </a:t>
            </a:r>
            <a:r>
              <a:rPr sz="3000" spc="-175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Not 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Only</a:t>
            </a:r>
            <a:r>
              <a:rPr sz="3000" spc="-5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20" dirty="0">
                <a:solidFill>
                  <a:srgbClr val="4E3A2F"/>
                </a:solidFill>
                <a:latin typeface="Trebuchet MS"/>
                <a:cs typeface="Trebuchet MS"/>
              </a:rPr>
              <a:t>SQL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mtClean="0">
                <a:solidFill>
                  <a:srgbClr val="4E3A2F"/>
                </a:solidFill>
                <a:latin typeface="Trebuchet MS"/>
                <a:cs typeface="Trebuchet MS"/>
              </a:rPr>
              <a:t>No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declarative </a:t>
            </a:r>
            <a:r>
              <a:rPr sz="3000" spc="-105" dirty="0">
                <a:solidFill>
                  <a:srgbClr val="4E3A2F"/>
                </a:solidFill>
                <a:latin typeface="Trebuchet MS"/>
                <a:cs typeface="Trebuchet MS"/>
              </a:rPr>
              <a:t>query</a:t>
            </a:r>
            <a:r>
              <a:rPr sz="3000" spc="-509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4E3A2F"/>
                </a:solidFill>
                <a:latin typeface="Trebuchet MS"/>
                <a:cs typeface="Trebuchet MS"/>
              </a:rPr>
              <a:t>language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mtClean="0">
                <a:solidFill>
                  <a:srgbClr val="4E3A2F"/>
                </a:solidFill>
                <a:latin typeface="Trebuchet MS"/>
                <a:cs typeface="Trebuchet MS"/>
              </a:rPr>
              <a:t>No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predefined</a:t>
            </a:r>
            <a:r>
              <a:rPr sz="3000" spc="-484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4E3A2F"/>
                </a:solidFill>
                <a:latin typeface="Trebuchet MS"/>
                <a:cs typeface="Trebuchet MS"/>
              </a:rPr>
              <a:t>schema</a:t>
            </a:r>
            <a:endParaRPr sz="3000">
              <a:latin typeface="Trebuchet MS"/>
              <a:cs typeface="Trebuchet MS"/>
            </a:endParaRPr>
          </a:p>
          <a:p>
            <a:pPr marL="355600" marR="95885" indent="-342900">
              <a:lnSpc>
                <a:spcPts val="2880"/>
              </a:lnSpc>
              <a:spcBef>
                <a:spcPts val="700"/>
              </a:spcBef>
              <a:buFont typeface="Arial" pitchFamily="34" charset="0"/>
              <a:buChar char="•"/>
            </a:pPr>
            <a:r>
              <a:rPr sz="3000" spc="-125" smtClean="0">
                <a:solidFill>
                  <a:srgbClr val="4E3A2F"/>
                </a:solidFill>
                <a:latin typeface="Trebuchet MS"/>
                <a:cs typeface="Trebuchet MS"/>
              </a:rPr>
              <a:t>Key-Value </a:t>
            </a:r>
            <a:r>
              <a:rPr sz="3000" spc="-105" dirty="0">
                <a:solidFill>
                  <a:srgbClr val="4E3A2F"/>
                </a:solidFill>
                <a:latin typeface="Trebuchet MS"/>
                <a:cs typeface="Trebuchet MS"/>
              </a:rPr>
              <a:t>pair storage, </a:t>
            </a:r>
            <a:r>
              <a:rPr sz="3000" spc="-70" dirty="0">
                <a:solidFill>
                  <a:srgbClr val="4E3A2F"/>
                </a:solidFill>
                <a:latin typeface="Trebuchet MS"/>
                <a:cs typeface="Trebuchet MS"/>
              </a:rPr>
              <a:t>Column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Store,</a:t>
            </a:r>
            <a:r>
              <a:rPr sz="3000" spc="-50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Document 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Store, </a:t>
            </a:r>
            <a:r>
              <a:rPr sz="3000" spc="-70">
                <a:solidFill>
                  <a:srgbClr val="4E3A2F"/>
                </a:solidFill>
                <a:latin typeface="Trebuchet MS"/>
                <a:cs typeface="Trebuchet MS"/>
              </a:rPr>
              <a:t>Graph</a:t>
            </a:r>
            <a:r>
              <a:rPr sz="3000" spc="-19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" smtClean="0">
                <a:solidFill>
                  <a:srgbClr val="4E3A2F"/>
                </a:solidFill>
                <a:latin typeface="Trebuchet MS"/>
                <a:cs typeface="Trebuchet MS"/>
              </a:rPr>
              <a:t>databases</a:t>
            </a:r>
            <a:endParaRPr lang="en-US" sz="3000" spc="-1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95885" indent="-342900">
              <a:lnSpc>
                <a:spcPts val="2880"/>
              </a:lnSpc>
              <a:spcBef>
                <a:spcPts val="700"/>
              </a:spcBef>
              <a:buFont typeface="Arial" pitchFamily="34" charset="0"/>
              <a:buChar char="•"/>
            </a:pPr>
            <a:r>
              <a:rPr sz="3000" spc="-90" smtClean="0">
                <a:solidFill>
                  <a:srgbClr val="4E3A2F"/>
                </a:solidFill>
                <a:latin typeface="Trebuchet MS"/>
                <a:cs typeface="Trebuchet MS"/>
              </a:rPr>
              <a:t>Eventual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consistency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rather </a:t>
            </a:r>
            <a:r>
              <a:rPr sz="3000" spc="-75">
                <a:solidFill>
                  <a:srgbClr val="4E3A2F"/>
                </a:solidFill>
                <a:latin typeface="Trebuchet MS"/>
                <a:cs typeface="Trebuchet MS"/>
              </a:rPr>
              <a:t>ACID</a:t>
            </a:r>
            <a:r>
              <a:rPr sz="3000" spc="-49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40" smtClean="0">
                <a:solidFill>
                  <a:srgbClr val="4E3A2F"/>
                </a:solidFill>
                <a:latin typeface="Trebuchet MS"/>
                <a:cs typeface="Trebuchet MS"/>
              </a:rPr>
              <a:t>property</a:t>
            </a:r>
            <a:endParaRPr lang="en-US" sz="3000" spc="-14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95885" indent="-342900">
              <a:lnSpc>
                <a:spcPts val="2880"/>
              </a:lnSpc>
              <a:spcBef>
                <a:spcPts val="700"/>
              </a:spcBef>
              <a:buFont typeface="Arial" pitchFamily="34" charset="0"/>
              <a:buChar char="•"/>
            </a:pPr>
            <a:r>
              <a:rPr sz="3000" spc="-95" smtClean="0">
                <a:solidFill>
                  <a:srgbClr val="4E3A2F"/>
                </a:solidFill>
                <a:latin typeface="Trebuchet MS"/>
                <a:cs typeface="Trebuchet MS"/>
              </a:rPr>
              <a:t>Unstructured </a:t>
            </a:r>
            <a:r>
              <a:rPr sz="30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3000" spc="-105">
                <a:solidFill>
                  <a:srgbClr val="4E3A2F"/>
                </a:solidFill>
                <a:latin typeface="Trebuchet MS"/>
                <a:cs typeface="Trebuchet MS"/>
              </a:rPr>
              <a:t>unpredictable</a:t>
            </a:r>
            <a:r>
              <a:rPr sz="3000" spc="-55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75" smtClean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endParaRPr lang="en-US" sz="3000" spc="-7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95885" indent="-342900">
              <a:lnSpc>
                <a:spcPts val="2880"/>
              </a:lnSpc>
              <a:spcBef>
                <a:spcPts val="700"/>
              </a:spcBef>
              <a:buFont typeface="Arial" pitchFamily="34" charset="0"/>
              <a:buChar char="•"/>
            </a:pPr>
            <a:r>
              <a:rPr sz="3000" spc="-80" smtClean="0">
                <a:solidFill>
                  <a:srgbClr val="4E3A2F"/>
                </a:solidFill>
                <a:latin typeface="Trebuchet MS"/>
                <a:cs typeface="Trebuchet MS"/>
              </a:rPr>
              <a:t>CAP</a:t>
            </a:r>
            <a:r>
              <a:rPr sz="3000" spc="-31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10" smtClean="0">
                <a:solidFill>
                  <a:srgbClr val="4E3A2F"/>
                </a:solidFill>
                <a:latin typeface="Trebuchet MS"/>
                <a:cs typeface="Trebuchet MS"/>
              </a:rPr>
              <a:t>Theorem</a:t>
            </a:r>
            <a:endParaRPr lang="en-US" sz="3000" spc="-11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95885" indent="-342900">
              <a:lnSpc>
                <a:spcPts val="2880"/>
              </a:lnSpc>
              <a:spcBef>
                <a:spcPts val="700"/>
              </a:spcBef>
              <a:buFont typeface="Arial" pitchFamily="34" charset="0"/>
              <a:buChar char="•"/>
            </a:pPr>
            <a:r>
              <a:rPr sz="3000" spc="-114" smtClean="0">
                <a:solidFill>
                  <a:srgbClr val="4E3A2F"/>
                </a:solidFill>
                <a:latin typeface="Trebuchet MS"/>
                <a:cs typeface="Trebuchet MS"/>
              </a:rPr>
              <a:t>Prioritizes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high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performance,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high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availability</a:t>
            </a:r>
            <a:r>
              <a:rPr sz="3000" spc="-5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200" dirty="0">
                <a:solidFill>
                  <a:srgbClr val="4E3A2F"/>
                </a:solidFill>
                <a:latin typeface="Trebuchet MS"/>
                <a:cs typeface="Trebuchet MS"/>
              </a:rPr>
              <a:t>and  </a:t>
            </a:r>
            <a:r>
              <a:rPr sz="3000" spc="-110" dirty="0">
                <a:solidFill>
                  <a:srgbClr val="4E3A2F"/>
                </a:solidFill>
                <a:latin typeface="Trebuchet MS"/>
                <a:cs typeface="Trebuchet MS"/>
              </a:rPr>
              <a:t>scalability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" y="111125"/>
            <a:ext cx="2690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WHY</a:t>
            </a:r>
            <a:r>
              <a:rPr sz="3600" spc="-245" dirty="0"/>
              <a:t> </a:t>
            </a:r>
            <a:r>
              <a:rPr sz="3600" spc="95" dirty="0"/>
              <a:t>NOSQL?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383540" y="1483857"/>
            <a:ext cx="8317230" cy="4094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25"/>
              </a:spcBef>
              <a:buFont typeface="Arial" pitchFamily="34" charset="0"/>
              <a:buChar char="•"/>
            </a:pPr>
            <a:r>
              <a:rPr lang="en-US" sz="3000" spc="-4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-40" smtClean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r>
              <a:rPr sz="3000" spc="-17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75" dirty="0">
                <a:solidFill>
                  <a:srgbClr val="4E3A2F"/>
                </a:solidFill>
                <a:latin typeface="Trebuchet MS"/>
                <a:cs typeface="Trebuchet MS"/>
              </a:rPr>
              <a:t>becoming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easier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85" dirty="0">
                <a:solidFill>
                  <a:srgbClr val="4E3A2F"/>
                </a:solidFill>
                <a:latin typeface="Trebuchet MS"/>
                <a:cs typeface="Trebuchet MS"/>
              </a:rPr>
              <a:t>to</a:t>
            </a:r>
            <a:r>
              <a:rPr sz="30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20" dirty="0">
                <a:solidFill>
                  <a:srgbClr val="4E3A2F"/>
                </a:solidFill>
                <a:latin typeface="Trebuchet MS"/>
                <a:cs typeface="Trebuchet MS"/>
              </a:rPr>
              <a:t>access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20">
                <a:solidFill>
                  <a:srgbClr val="4E3A2F"/>
                </a:solidFill>
                <a:latin typeface="Trebuchet MS"/>
                <a:cs typeface="Trebuchet MS"/>
              </a:rPr>
              <a:t>and</a:t>
            </a:r>
            <a:r>
              <a:rPr sz="3000" spc="-16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0" smtClean="0">
                <a:solidFill>
                  <a:srgbClr val="4E3A2F"/>
                </a:solidFill>
                <a:latin typeface="Trebuchet MS"/>
                <a:cs typeface="Trebuchet MS"/>
              </a:rPr>
              <a:t>capture</a:t>
            </a:r>
            <a:endParaRPr lang="en-US" sz="3000" spc="-10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  <a:buFont typeface="Arial" pitchFamily="34" charset="0"/>
              <a:buChar char="•"/>
            </a:pPr>
            <a:r>
              <a:rPr lang="en-US" sz="3000" spc="-45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-45" smtClean="0">
                <a:solidFill>
                  <a:srgbClr val="4E3A2F"/>
                </a:solidFill>
                <a:latin typeface="Trebuchet MS"/>
                <a:cs typeface="Trebuchet MS"/>
              </a:rPr>
              <a:t>Personal </a:t>
            </a:r>
            <a:r>
              <a:rPr sz="3000" spc="-25" dirty="0">
                <a:solidFill>
                  <a:srgbClr val="4E3A2F"/>
                </a:solidFill>
                <a:latin typeface="Trebuchet MS"/>
                <a:cs typeface="Trebuchet MS"/>
              </a:rPr>
              <a:t>user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information,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social </a:t>
            </a:r>
            <a:r>
              <a:rPr sz="3000" spc="-75" dirty="0">
                <a:solidFill>
                  <a:srgbClr val="4E3A2F"/>
                </a:solidFill>
                <a:latin typeface="Trebuchet MS"/>
                <a:cs typeface="Trebuchet MS"/>
              </a:rPr>
              <a:t>graphs</a:t>
            </a:r>
            <a:r>
              <a:rPr sz="3000" spc="-75">
                <a:solidFill>
                  <a:srgbClr val="4E3A2F"/>
                </a:solidFill>
                <a:latin typeface="Trebuchet MS"/>
                <a:cs typeface="Trebuchet MS"/>
              </a:rPr>
              <a:t>, </a:t>
            </a:r>
            <a:r>
              <a:rPr sz="3000" spc="-60" smtClean="0">
                <a:solidFill>
                  <a:srgbClr val="4E3A2F"/>
                </a:solidFill>
                <a:latin typeface="Trebuchet MS"/>
                <a:cs typeface="Trebuchet MS"/>
              </a:rPr>
              <a:t>geo</a:t>
            </a:r>
            <a:r>
              <a:rPr lang="en-US" sz="3000" spc="-60" dirty="0" smtClean="0">
                <a:solidFill>
                  <a:srgbClr val="4E3A2F"/>
                </a:solidFill>
                <a:latin typeface="Trebuchet MS"/>
                <a:cs typeface="Trebuchet MS"/>
              </a:rPr>
              <a:t>   </a:t>
            </a:r>
            <a:r>
              <a:rPr sz="3000" spc="-105" smtClean="0">
                <a:solidFill>
                  <a:srgbClr val="4E3A2F"/>
                </a:solidFill>
                <a:latin typeface="Trebuchet MS"/>
                <a:cs typeface="Trebuchet MS"/>
              </a:rPr>
              <a:t>location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data,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user-generated </a:t>
            </a:r>
            <a:r>
              <a:rPr sz="3000" spc="-120" dirty="0">
                <a:solidFill>
                  <a:srgbClr val="4E3A2F"/>
                </a:solidFill>
                <a:latin typeface="Trebuchet MS"/>
                <a:cs typeface="Trebuchet MS"/>
              </a:rPr>
              <a:t>content </a:t>
            </a:r>
            <a:r>
              <a:rPr sz="3000" spc="-2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3000" spc="-60" smtClean="0">
                <a:solidFill>
                  <a:srgbClr val="4E3A2F"/>
                </a:solidFill>
                <a:latin typeface="Trebuchet MS"/>
                <a:cs typeface="Trebuchet MS"/>
              </a:rPr>
              <a:t>machine </a:t>
            </a:r>
            <a:r>
              <a:rPr lang="en-US" sz="3000" spc="-60" dirty="0" smtClean="0">
                <a:solidFill>
                  <a:srgbClr val="4E3A2F"/>
                </a:solidFill>
                <a:latin typeface="Trebuchet MS"/>
                <a:cs typeface="Trebuchet MS"/>
              </a:rPr>
              <a:t>    </a:t>
            </a:r>
            <a:r>
              <a:rPr sz="3000" spc="-75" smtClean="0">
                <a:solidFill>
                  <a:srgbClr val="4E3A2F"/>
                </a:solidFill>
                <a:latin typeface="Trebuchet MS"/>
                <a:cs typeface="Trebuchet MS"/>
              </a:rPr>
              <a:t>logging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85" dirty="0">
                <a:solidFill>
                  <a:srgbClr val="4E3A2F"/>
                </a:solidFill>
                <a:latin typeface="Trebuchet MS"/>
                <a:cs typeface="Trebuchet MS"/>
              </a:rPr>
              <a:t>are </a:t>
            </a:r>
            <a:r>
              <a:rPr sz="3000" spc="-130" dirty="0">
                <a:solidFill>
                  <a:srgbClr val="4E3A2F"/>
                </a:solidFill>
                <a:latin typeface="Trebuchet MS"/>
                <a:cs typeface="Trebuchet MS"/>
              </a:rPr>
              <a:t>just </a:t>
            </a:r>
            <a:r>
              <a:rPr sz="3000" spc="10" dirty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3000" spc="-220" dirty="0">
                <a:solidFill>
                  <a:srgbClr val="4E3A2F"/>
                </a:solidFill>
                <a:latin typeface="Trebuchet MS"/>
                <a:cs typeface="Trebuchet MS"/>
              </a:rPr>
              <a:t>few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examples  </a:t>
            </a:r>
            <a:r>
              <a:rPr sz="3000" spc="-125" dirty="0">
                <a:solidFill>
                  <a:srgbClr val="4E3A2F"/>
                </a:solidFill>
                <a:latin typeface="Trebuchet MS"/>
                <a:cs typeface="Trebuchet MS"/>
              </a:rPr>
              <a:t>where the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50" dirty="0">
                <a:solidFill>
                  <a:srgbClr val="4E3A2F"/>
                </a:solidFill>
                <a:latin typeface="Trebuchet MS"/>
                <a:cs typeface="Trebuchet MS"/>
              </a:rPr>
              <a:t>has </a:t>
            </a:r>
            <a:r>
              <a:rPr sz="3000" spc="-60" dirty="0">
                <a:solidFill>
                  <a:srgbClr val="4E3A2F"/>
                </a:solidFill>
                <a:latin typeface="Trebuchet MS"/>
                <a:cs typeface="Trebuchet MS"/>
              </a:rPr>
              <a:t>been </a:t>
            </a:r>
            <a:r>
              <a:rPr sz="3000" spc="-60">
                <a:solidFill>
                  <a:srgbClr val="4E3A2F"/>
                </a:solidFill>
                <a:latin typeface="Trebuchet MS"/>
                <a:cs typeface="Trebuchet MS"/>
              </a:rPr>
              <a:t>increasing</a:t>
            </a:r>
            <a:r>
              <a:rPr sz="3000" spc="-57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30" smtClean="0">
                <a:solidFill>
                  <a:srgbClr val="4E3A2F"/>
                </a:solidFill>
                <a:latin typeface="Trebuchet MS"/>
                <a:cs typeface="Trebuchet MS"/>
              </a:rPr>
              <a:t>exponentially</a:t>
            </a:r>
            <a:endParaRPr lang="en-US" sz="3000" spc="-13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  <a:buFont typeface="Arial" pitchFamily="34" charset="0"/>
              <a:buChar char="•"/>
            </a:pPr>
            <a:r>
              <a:rPr lang="en-US" sz="3000" spc="-18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-180" smtClean="0">
                <a:solidFill>
                  <a:srgbClr val="4E3A2F"/>
                </a:solidFill>
                <a:latin typeface="Trebuchet MS"/>
                <a:cs typeface="Trebuchet MS"/>
              </a:rPr>
              <a:t>It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3000" spc="-110" dirty="0">
                <a:solidFill>
                  <a:srgbClr val="4E3A2F"/>
                </a:solidFill>
                <a:latin typeface="Trebuchet MS"/>
                <a:cs typeface="Trebuchet MS"/>
              </a:rPr>
              <a:t>required </a:t>
            </a:r>
            <a:r>
              <a:rPr sz="3000" spc="-18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3000" spc="-25" dirty="0">
                <a:solidFill>
                  <a:srgbClr val="4E3A2F"/>
                </a:solidFill>
                <a:latin typeface="Trebuchet MS"/>
                <a:cs typeface="Trebuchet MS"/>
              </a:rPr>
              <a:t>process </a:t>
            </a:r>
            <a:r>
              <a:rPr sz="3000" spc="-40" dirty="0">
                <a:solidFill>
                  <a:srgbClr val="4E3A2F"/>
                </a:solidFill>
                <a:latin typeface="Trebuchet MS"/>
                <a:cs typeface="Trebuchet MS"/>
              </a:rPr>
              <a:t>huge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amount </a:t>
            </a:r>
            <a:r>
              <a:rPr sz="3000" spc="-13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3000" spc="-365" dirty="0">
                <a:solidFill>
                  <a:srgbClr val="4E3A2F"/>
                </a:solidFill>
                <a:latin typeface="Trebuchet MS"/>
                <a:cs typeface="Trebuchet MS"/>
              </a:rPr>
              <a:t>for  </a:t>
            </a:r>
            <a:r>
              <a:rPr sz="3000" spc="-114" dirty="0">
                <a:solidFill>
                  <a:srgbClr val="4E3A2F"/>
                </a:solidFill>
                <a:latin typeface="Trebuchet MS"/>
                <a:cs typeface="Trebuchet MS"/>
              </a:rPr>
              <a:t>which </a:t>
            </a:r>
            <a:r>
              <a:rPr sz="3000" spc="20" dirty="0">
                <a:solidFill>
                  <a:srgbClr val="4E3A2F"/>
                </a:solidFill>
                <a:latin typeface="Trebuchet MS"/>
                <a:cs typeface="Trebuchet MS"/>
              </a:rPr>
              <a:t>SQL </a:t>
            </a:r>
            <a:r>
              <a:rPr sz="3000" spc="-10" dirty="0">
                <a:solidFill>
                  <a:srgbClr val="4E3A2F"/>
                </a:solidFill>
                <a:latin typeface="Trebuchet MS"/>
                <a:cs typeface="Trebuchet MS"/>
              </a:rPr>
              <a:t>databases 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were </a:t>
            </a:r>
            <a:r>
              <a:rPr sz="3000" spc="-114">
                <a:solidFill>
                  <a:srgbClr val="4E3A2F"/>
                </a:solidFill>
                <a:latin typeface="Trebuchet MS"/>
                <a:cs typeface="Trebuchet MS"/>
              </a:rPr>
              <a:t>never</a:t>
            </a:r>
            <a:r>
              <a:rPr sz="3000" spc="-52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40" smtClean="0">
                <a:solidFill>
                  <a:srgbClr val="4E3A2F"/>
                </a:solidFill>
                <a:latin typeface="Trebuchet MS"/>
                <a:cs typeface="Trebuchet MS"/>
              </a:rPr>
              <a:t>designed</a:t>
            </a:r>
            <a:endParaRPr lang="en-US" sz="3000" spc="-4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  <a:buFont typeface="Arial" pitchFamily="34" charset="0"/>
              <a:buChar char="•"/>
            </a:pPr>
            <a:r>
              <a:rPr lang="en-US" sz="3000" spc="1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3000" spc="10" smtClean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r>
              <a:rPr sz="3000" spc="-14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4E3A2F"/>
                </a:solidFill>
                <a:latin typeface="Trebuchet MS"/>
                <a:cs typeface="Trebuchet MS"/>
              </a:rPr>
              <a:t>aims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90" dirty="0">
                <a:solidFill>
                  <a:srgbClr val="4E3A2F"/>
                </a:solidFill>
                <a:latin typeface="Trebuchet MS"/>
                <a:cs typeface="Trebuchet MS"/>
              </a:rPr>
              <a:t>to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65" dirty="0">
                <a:solidFill>
                  <a:srgbClr val="4E3A2F"/>
                </a:solidFill>
                <a:latin typeface="Trebuchet MS"/>
                <a:cs typeface="Trebuchet MS"/>
              </a:rPr>
              <a:t>handle</a:t>
            </a:r>
            <a:r>
              <a:rPr sz="3000" spc="-16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these</a:t>
            </a:r>
            <a:r>
              <a:rPr sz="3000" spc="-1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40" dirty="0">
                <a:solidFill>
                  <a:srgbClr val="4E3A2F"/>
                </a:solidFill>
                <a:latin typeface="Trebuchet MS"/>
                <a:cs typeface="Trebuchet MS"/>
              </a:rPr>
              <a:t>huge</a:t>
            </a:r>
            <a:r>
              <a:rPr sz="3000" spc="-1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r>
              <a:rPr sz="30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properly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111125"/>
            <a:ext cx="4272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5" dirty="0"/>
              <a:t>WHEN </a:t>
            </a:r>
            <a:r>
              <a:rPr sz="3600" spc="-260" dirty="0"/>
              <a:t>TO </a:t>
            </a:r>
            <a:r>
              <a:rPr sz="3600" spc="45" dirty="0"/>
              <a:t>USE</a:t>
            </a:r>
            <a:r>
              <a:rPr sz="3600" spc="-390" dirty="0"/>
              <a:t> </a:t>
            </a:r>
            <a:r>
              <a:rPr sz="3600" spc="20" dirty="0"/>
              <a:t>NOSQL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383540" y="1476694"/>
            <a:ext cx="4465320" cy="4238339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35" smtClean="0">
                <a:solidFill>
                  <a:srgbClr val="4E3A2F"/>
                </a:solidFill>
                <a:latin typeface="Trebuchet MS"/>
                <a:cs typeface="Trebuchet MS"/>
              </a:rPr>
              <a:t>Big </a:t>
            </a:r>
            <a:r>
              <a:rPr sz="3200" spc="-70" dirty="0">
                <a:solidFill>
                  <a:srgbClr val="4E3A2F"/>
                </a:solidFill>
                <a:latin typeface="Trebuchet MS"/>
                <a:cs typeface="Trebuchet MS"/>
              </a:rPr>
              <a:t>amount</a:t>
            </a:r>
            <a:r>
              <a:rPr sz="3200" spc="-6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45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200" spc="-85" smtClean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endParaRPr lang="en-US" sz="3200" spc="-8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60" smtClean="0">
                <a:solidFill>
                  <a:srgbClr val="4E3A2F"/>
                </a:solidFill>
                <a:latin typeface="Trebuchet MS"/>
                <a:cs typeface="Trebuchet MS"/>
              </a:rPr>
              <a:t>Lots </a:t>
            </a:r>
            <a:r>
              <a:rPr sz="3200" spc="-14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3200" spc="-65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05" smtClean="0">
                <a:solidFill>
                  <a:srgbClr val="4E3A2F"/>
                </a:solidFill>
                <a:latin typeface="Trebuchet MS"/>
                <a:cs typeface="Trebuchet MS"/>
              </a:rPr>
              <a:t>reads/writes</a:t>
            </a:r>
            <a:endParaRPr lang="en-US" sz="3200" spc="-10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65" smtClean="0">
                <a:solidFill>
                  <a:srgbClr val="4E3A2F"/>
                </a:solidFill>
                <a:latin typeface="Trebuchet MS"/>
                <a:cs typeface="Trebuchet MS"/>
              </a:rPr>
              <a:t>Economic</a:t>
            </a:r>
            <a:endParaRPr lang="en-US" sz="3200" spc="-6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150" smtClean="0">
                <a:solidFill>
                  <a:srgbClr val="4E3A2F"/>
                </a:solidFill>
                <a:latin typeface="Trebuchet MS"/>
                <a:cs typeface="Trebuchet MS"/>
              </a:rPr>
              <a:t>Flexible</a:t>
            </a:r>
            <a:r>
              <a:rPr sz="3200" spc="-52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0" smtClean="0">
                <a:solidFill>
                  <a:srgbClr val="4E3A2F"/>
                </a:solidFill>
                <a:latin typeface="Trebuchet MS"/>
                <a:cs typeface="Trebuchet MS"/>
              </a:rPr>
              <a:t>schema</a:t>
            </a:r>
            <a:endParaRPr lang="en-US" sz="3200" spc="-1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5" smtClean="0">
                <a:solidFill>
                  <a:srgbClr val="4E3A2F"/>
                </a:solidFill>
                <a:latin typeface="Trebuchet MS"/>
                <a:cs typeface="Trebuchet MS"/>
              </a:rPr>
              <a:t>No </a:t>
            </a:r>
            <a:r>
              <a:rPr sz="3200" spc="-65">
                <a:solidFill>
                  <a:srgbClr val="4E3A2F"/>
                </a:solidFill>
                <a:latin typeface="Trebuchet MS"/>
                <a:cs typeface="Trebuchet MS"/>
              </a:rPr>
              <a:t>transactions</a:t>
            </a:r>
            <a:r>
              <a:rPr sz="3200" spc="-68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70" smtClean="0">
                <a:solidFill>
                  <a:srgbClr val="4E3A2F"/>
                </a:solidFill>
                <a:latin typeface="Trebuchet MS"/>
                <a:cs typeface="Trebuchet MS"/>
              </a:rPr>
              <a:t>needed</a:t>
            </a:r>
            <a:endParaRPr lang="en-US" sz="3200" spc="-17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80" smtClean="0">
                <a:solidFill>
                  <a:srgbClr val="4E3A2F"/>
                </a:solidFill>
                <a:latin typeface="Trebuchet MS"/>
                <a:cs typeface="Trebuchet MS"/>
              </a:rPr>
              <a:t>ACID </a:t>
            </a:r>
            <a:r>
              <a:rPr sz="3200" dirty="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3200" spc="-68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30">
                <a:solidFill>
                  <a:srgbClr val="4E3A2F"/>
                </a:solidFill>
                <a:latin typeface="Trebuchet MS"/>
                <a:cs typeface="Trebuchet MS"/>
              </a:rPr>
              <a:t>not </a:t>
            </a:r>
            <a:r>
              <a:rPr sz="3200" spc="-120" smtClean="0">
                <a:solidFill>
                  <a:srgbClr val="4E3A2F"/>
                </a:solidFill>
                <a:latin typeface="Trebuchet MS"/>
                <a:cs typeface="Trebuchet MS"/>
              </a:rPr>
              <a:t>important</a:t>
            </a:r>
            <a:endParaRPr lang="en-US" sz="3200" spc="-12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5" smtClean="0">
                <a:solidFill>
                  <a:srgbClr val="4E3A2F"/>
                </a:solidFill>
                <a:latin typeface="Trebuchet MS"/>
                <a:cs typeface="Trebuchet MS"/>
              </a:rPr>
              <a:t>No</a:t>
            </a:r>
            <a:r>
              <a:rPr sz="3200" spc="-54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4E3A2F"/>
                </a:solidFill>
                <a:latin typeface="Trebuchet MS"/>
                <a:cs typeface="Trebuchet MS"/>
              </a:rPr>
              <a:t>joins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408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/>
              <a:t>NOSQL:</a:t>
            </a:r>
            <a:r>
              <a:rPr sz="3600" spc="-250" dirty="0"/>
              <a:t> </a:t>
            </a:r>
            <a:r>
              <a:rPr sz="3600" spc="60" dirty="0"/>
              <a:t>PROS/CONS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383540" y="1352532"/>
            <a:ext cx="7579359" cy="45218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buFont typeface="Arial" pitchFamily="34" charset="0"/>
              <a:buChar char="•"/>
            </a:pPr>
            <a:r>
              <a:rPr sz="3000" spc="-90" smtClean="0">
                <a:solidFill>
                  <a:srgbClr val="4E3A2F"/>
                </a:solidFill>
                <a:latin typeface="Trebuchet MS"/>
                <a:cs typeface="Trebuchet MS"/>
              </a:rPr>
              <a:t>Advantages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buFont typeface="Arial" pitchFamily="34" charset="0"/>
              <a:buChar char="•"/>
            </a:pPr>
            <a:r>
              <a:rPr sz="2600" spc="-60" smtClean="0">
                <a:solidFill>
                  <a:srgbClr val="4E3A2F"/>
                </a:solidFill>
                <a:latin typeface="Trebuchet MS"/>
                <a:cs typeface="Trebuchet MS"/>
              </a:rPr>
              <a:t>High</a:t>
            </a:r>
            <a:r>
              <a:rPr sz="2600" spc="-37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4E3A2F"/>
                </a:solidFill>
                <a:latin typeface="Trebuchet MS"/>
                <a:cs typeface="Trebuchet MS"/>
              </a:rPr>
              <a:t>scalability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buFont typeface="Arial" pitchFamily="34" charset="0"/>
              <a:buChar char="•"/>
            </a:pPr>
            <a:r>
              <a:rPr sz="2600" spc="-85" smtClean="0">
                <a:solidFill>
                  <a:srgbClr val="4E3A2F"/>
                </a:solidFill>
                <a:latin typeface="Trebuchet MS"/>
                <a:cs typeface="Trebuchet MS"/>
              </a:rPr>
              <a:t>Distributed</a:t>
            </a:r>
            <a:r>
              <a:rPr sz="2600" spc="-34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4E3A2F"/>
                </a:solidFill>
                <a:latin typeface="Trebuchet MS"/>
                <a:cs typeface="Trebuchet MS"/>
              </a:rPr>
              <a:t>Computing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  <a:buFont typeface="Arial" pitchFamily="34" charset="0"/>
              <a:buChar char="•"/>
            </a:pPr>
            <a:r>
              <a:rPr sz="2600" spc="-120" smtClean="0">
                <a:solidFill>
                  <a:srgbClr val="4E3A2F"/>
                </a:solidFill>
                <a:latin typeface="Trebuchet MS"/>
                <a:cs typeface="Trebuchet MS"/>
              </a:rPr>
              <a:t>Lower</a:t>
            </a:r>
            <a:r>
              <a:rPr sz="2600" spc="-37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4E3A2F"/>
                </a:solidFill>
                <a:latin typeface="Trebuchet MS"/>
                <a:cs typeface="Trebuchet MS"/>
              </a:rPr>
              <a:t>cost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  <a:buFont typeface="Arial" pitchFamily="34" charset="0"/>
              <a:buChar char="•"/>
            </a:pPr>
            <a:r>
              <a:rPr sz="2600" smtClean="0">
                <a:solidFill>
                  <a:srgbClr val="4E3A2F"/>
                </a:solidFill>
                <a:latin typeface="Trebuchet MS"/>
                <a:cs typeface="Trebuchet MS"/>
              </a:rPr>
              <a:t>Schema </a:t>
            </a:r>
            <a:r>
              <a:rPr sz="2600" spc="-185" dirty="0">
                <a:solidFill>
                  <a:srgbClr val="4E3A2F"/>
                </a:solidFill>
                <a:latin typeface="Trebuchet MS"/>
                <a:cs typeface="Trebuchet MS"/>
              </a:rPr>
              <a:t>flexibility, </a:t>
            </a:r>
            <a:r>
              <a:rPr sz="2600" spc="-90" dirty="0">
                <a:solidFill>
                  <a:srgbClr val="4E3A2F"/>
                </a:solidFill>
                <a:latin typeface="Trebuchet MS"/>
                <a:cs typeface="Trebuchet MS"/>
              </a:rPr>
              <a:t>semi-structure</a:t>
            </a:r>
            <a:r>
              <a:rPr sz="2600" spc="-434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buFont typeface="Arial" pitchFamily="34" charset="0"/>
              <a:buChar char="•"/>
            </a:pPr>
            <a:r>
              <a:rPr sz="2600" smtClean="0">
                <a:solidFill>
                  <a:srgbClr val="4E3A2F"/>
                </a:solidFill>
                <a:latin typeface="Trebuchet MS"/>
                <a:cs typeface="Trebuchet MS"/>
              </a:rPr>
              <a:t>No </a:t>
            </a:r>
            <a:r>
              <a:rPr sz="2600" spc="-100" dirty="0">
                <a:solidFill>
                  <a:srgbClr val="4E3A2F"/>
                </a:solidFill>
                <a:latin typeface="Trebuchet MS"/>
                <a:cs typeface="Trebuchet MS"/>
              </a:rPr>
              <a:t>complicated</a:t>
            </a:r>
            <a:r>
              <a:rPr sz="2600" spc="-4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4E3A2F"/>
                </a:solidFill>
                <a:latin typeface="Trebuchet MS"/>
                <a:cs typeface="Trebuchet MS"/>
              </a:rPr>
              <a:t>Relationships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buFont typeface="Arial" pitchFamily="34" charset="0"/>
              <a:buChar char="•"/>
            </a:pPr>
            <a:r>
              <a:rPr sz="3000" spc="-25" smtClean="0">
                <a:solidFill>
                  <a:srgbClr val="4E3A2F"/>
                </a:solidFill>
                <a:latin typeface="Trebuchet MS"/>
                <a:cs typeface="Trebuchet MS"/>
              </a:rPr>
              <a:t>Disadvantages</a:t>
            </a:r>
            <a:endParaRPr sz="30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buFont typeface="Arial" pitchFamily="34" charset="0"/>
              <a:buChar char="•"/>
            </a:pPr>
            <a:r>
              <a:rPr sz="2600" spc="-5" smtClean="0">
                <a:solidFill>
                  <a:srgbClr val="4E3A2F"/>
                </a:solidFill>
                <a:latin typeface="Trebuchet MS"/>
                <a:cs typeface="Trebuchet MS"/>
              </a:rPr>
              <a:t>No</a:t>
            </a:r>
            <a:r>
              <a:rPr sz="2600" spc="-37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4E3A2F"/>
                </a:solidFill>
                <a:latin typeface="Trebuchet MS"/>
                <a:cs typeface="Trebuchet MS"/>
              </a:rPr>
              <a:t>standardization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  <a:buFont typeface="Arial" pitchFamily="34" charset="0"/>
              <a:buChar char="•"/>
            </a:pPr>
            <a:r>
              <a:rPr sz="2600" spc="-114" smtClean="0">
                <a:solidFill>
                  <a:srgbClr val="4E3A2F"/>
                </a:solidFill>
                <a:latin typeface="Trebuchet MS"/>
                <a:cs typeface="Trebuchet MS"/>
              </a:rPr>
              <a:t>Limited </a:t>
            </a:r>
            <a:r>
              <a:rPr sz="2600" spc="-95" dirty="0">
                <a:solidFill>
                  <a:srgbClr val="4E3A2F"/>
                </a:solidFill>
                <a:latin typeface="Trebuchet MS"/>
                <a:cs typeface="Trebuchet MS"/>
              </a:rPr>
              <a:t>query </a:t>
            </a:r>
            <a:r>
              <a:rPr sz="2600" spc="-80" dirty="0">
                <a:solidFill>
                  <a:srgbClr val="4E3A2F"/>
                </a:solidFill>
                <a:latin typeface="Trebuchet MS"/>
                <a:cs typeface="Trebuchet MS"/>
              </a:rPr>
              <a:t>capabilities </a:t>
            </a:r>
            <a:r>
              <a:rPr sz="2600" spc="-35" dirty="0">
                <a:solidFill>
                  <a:srgbClr val="4E3A2F"/>
                </a:solidFill>
                <a:latin typeface="Trebuchet MS"/>
                <a:cs typeface="Trebuchet MS"/>
              </a:rPr>
              <a:t>(so</a:t>
            </a:r>
            <a:r>
              <a:rPr sz="2600" spc="-48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4E3A2F"/>
                </a:solidFill>
                <a:latin typeface="Trebuchet MS"/>
                <a:cs typeface="Trebuchet MS"/>
              </a:rPr>
              <a:t>far)</a:t>
            </a:r>
            <a:endParaRPr sz="2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buFont typeface="Arial" pitchFamily="34" charset="0"/>
              <a:buChar char="•"/>
            </a:pPr>
            <a:r>
              <a:rPr sz="2600" spc="-80" smtClean="0">
                <a:solidFill>
                  <a:srgbClr val="4E3A2F"/>
                </a:solidFill>
                <a:latin typeface="Trebuchet MS"/>
                <a:cs typeface="Trebuchet MS"/>
              </a:rPr>
              <a:t>Eventual </a:t>
            </a:r>
            <a:r>
              <a:rPr sz="2600" spc="-60" dirty="0">
                <a:solidFill>
                  <a:srgbClr val="4E3A2F"/>
                </a:solidFill>
                <a:latin typeface="Trebuchet MS"/>
                <a:cs typeface="Trebuchet MS"/>
              </a:rPr>
              <a:t>consistent </a:t>
            </a:r>
            <a:r>
              <a:rPr sz="26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2600" spc="-105" dirty="0">
                <a:solidFill>
                  <a:srgbClr val="4E3A2F"/>
                </a:solidFill>
                <a:latin typeface="Trebuchet MS"/>
                <a:cs typeface="Trebuchet MS"/>
              </a:rPr>
              <a:t>not 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intuitive </a:t>
            </a:r>
            <a:r>
              <a:rPr sz="2600" spc="-16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2600" spc="-80" dirty="0">
                <a:solidFill>
                  <a:srgbClr val="4E3A2F"/>
                </a:solidFill>
                <a:latin typeface="Trebuchet MS"/>
                <a:cs typeface="Trebuchet MS"/>
              </a:rPr>
              <a:t>program</a:t>
            </a:r>
            <a:r>
              <a:rPr sz="2600" spc="-57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280" dirty="0">
                <a:solidFill>
                  <a:srgbClr val="4E3A2F"/>
                </a:solidFill>
                <a:latin typeface="Trebuchet MS"/>
                <a:cs typeface="Trebuchet MS"/>
              </a:rPr>
              <a:t>for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21377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195833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dirty="0"/>
              <a:t>THE</a:t>
            </a:r>
            <a:r>
              <a:rPr sz="3600" spc="-265" dirty="0"/>
              <a:t> </a:t>
            </a:r>
            <a:r>
              <a:rPr sz="3600" spc="125" dirty="0"/>
              <a:t>BASE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494790"/>
            <a:ext cx="8510270" cy="415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85" smtClean="0">
                <a:solidFill>
                  <a:srgbClr val="4E3A2F"/>
                </a:solidFill>
                <a:latin typeface="Trebuchet MS"/>
                <a:cs typeface="Trebuchet MS"/>
              </a:rPr>
              <a:t>Almost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opposite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2700" spc="-32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ACID.</a:t>
            </a:r>
            <a:endParaRPr sz="2700">
              <a:latin typeface="Trebuchet MS"/>
              <a:cs typeface="Trebuchet MS"/>
            </a:endParaRPr>
          </a:p>
          <a:p>
            <a:pPr marL="355600" marR="424180" indent="-342900">
              <a:lnSpc>
                <a:spcPct val="80000"/>
              </a:lnSpc>
              <a:spcBef>
                <a:spcPts val="65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120" smtClean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50" dirty="0">
                <a:solidFill>
                  <a:srgbClr val="4E3A2F"/>
                </a:solidFill>
                <a:latin typeface="Trebuchet MS"/>
                <a:cs typeface="Trebuchet MS"/>
              </a:rPr>
              <a:t>BASE </a:t>
            </a:r>
            <a:r>
              <a:rPr sz="2700" spc="-95" dirty="0">
                <a:solidFill>
                  <a:srgbClr val="4E3A2F"/>
                </a:solidFill>
                <a:latin typeface="Trebuchet MS"/>
                <a:cs typeface="Trebuchet MS"/>
              </a:rPr>
              <a:t>acronym </a:t>
            </a:r>
            <a:r>
              <a:rPr sz="2700" spc="-30" dirty="0">
                <a:solidFill>
                  <a:srgbClr val="4E3A2F"/>
                </a:solidFill>
                <a:latin typeface="Trebuchet MS"/>
                <a:cs typeface="Trebuchet MS"/>
              </a:rPr>
              <a:t>was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defined </a:t>
            </a:r>
            <a:r>
              <a:rPr sz="2700" spc="-155" dirty="0">
                <a:solidFill>
                  <a:srgbClr val="4E3A2F"/>
                </a:solidFill>
                <a:latin typeface="Trebuchet MS"/>
                <a:cs typeface="Trebuchet MS"/>
              </a:rPr>
              <a:t>by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Eric </a:t>
            </a:r>
            <a:r>
              <a:rPr sz="2700" spc="-165" dirty="0">
                <a:solidFill>
                  <a:srgbClr val="4E3A2F"/>
                </a:solidFill>
                <a:latin typeface="Trebuchet MS"/>
                <a:cs typeface="Trebuchet MS"/>
              </a:rPr>
              <a:t>Brewer, </a:t>
            </a:r>
            <a:r>
              <a:rPr sz="2700" spc="-100" dirty="0">
                <a:solidFill>
                  <a:srgbClr val="4E3A2F"/>
                </a:solidFill>
                <a:latin typeface="Trebuchet MS"/>
                <a:cs typeface="Trebuchet MS"/>
              </a:rPr>
              <a:t>who</a:t>
            </a:r>
            <a:r>
              <a:rPr sz="2700" spc="-59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4E3A2F"/>
                </a:solidFill>
                <a:latin typeface="Trebuchet MS"/>
                <a:cs typeface="Trebuchet MS"/>
              </a:rPr>
              <a:t>is  </a:t>
            </a:r>
            <a:r>
              <a:rPr sz="2700" spc="-15" dirty="0">
                <a:solidFill>
                  <a:srgbClr val="4E3A2F"/>
                </a:solidFill>
                <a:latin typeface="Trebuchet MS"/>
                <a:cs typeface="Trebuchet MS"/>
              </a:rPr>
              <a:t>also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known </a:t>
            </a:r>
            <a:r>
              <a:rPr sz="2700" spc="-155" dirty="0">
                <a:solidFill>
                  <a:srgbClr val="4E3A2F"/>
                </a:solidFill>
                <a:latin typeface="Trebuchet MS"/>
                <a:cs typeface="Trebuchet MS"/>
              </a:rPr>
              <a:t>for </a:t>
            </a:r>
            <a:r>
              <a:rPr sz="2700" spc="-105" dirty="0">
                <a:solidFill>
                  <a:srgbClr val="4E3A2F"/>
                </a:solidFill>
                <a:latin typeface="Trebuchet MS"/>
                <a:cs typeface="Trebuchet MS"/>
              </a:rPr>
              <a:t>formulating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CAP</a:t>
            </a:r>
            <a:r>
              <a:rPr sz="2700" spc="-4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theorem.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buFont typeface="Arial" pitchFamily="34" charset="0"/>
              <a:buChar char="•"/>
              <a:tabLst>
                <a:tab pos="354965" algn="l"/>
              </a:tabLst>
            </a:pPr>
            <a:r>
              <a:rPr sz="2700" spc="-150" smtClean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700" spc="50" dirty="0">
                <a:solidFill>
                  <a:srgbClr val="4E3A2F"/>
                </a:solidFill>
                <a:latin typeface="Trebuchet MS"/>
                <a:cs typeface="Trebuchet MS"/>
              </a:rPr>
              <a:t>BASE</a:t>
            </a:r>
            <a:r>
              <a:rPr sz="2700" spc="-5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4E3A2F"/>
                </a:solidFill>
                <a:latin typeface="Trebuchet MS"/>
                <a:cs typeface="Trebuchet MS"/>
              </a:rPr>
              <a:t>system </a:t>
            </a:r>
            <a:r>
              <a:rPr sz="2700" spc="-55" dirty="0">
                <a:solidFill>
                  <a:srgbClr val="4E3A2F"/>
                </a:solidFill>
                <a:latin typeface="Trebuchet MS"/>
                <a:cs typeface="Trebuchet MS"/>
              </a:rPr>
              <a:t>gives </a:t>
            </a:r>
            <a:r>
              <a:rPr sz="2700" spc="-40" dirty="0">
                <a:solidFill>
                  <a:srgbClr val="4E3A2F"/>
                </a:solidFill>
                <a:latin typeface="Trebuchet MS"/>
                <a:cs typeface="Trebuchet MS"/>
              </a:rPr>
              <a:t>up </a:t>
            </a:r>
            <a:r>
              <a:rPr sz="2700" spc="-30" dirty="0">
                <a:solidFill>
                  <a:srgbClr val="4E3A2F"/>
                </a:solidFill>
                <a:latin typeface="Trebuchet MS"/>
                <a:cs typeface="Trebuchet MS"/>
              </a:rPr>
              <a:t>on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consistency.</a:t>
            </a:r>
            <a:endParaRPr sz="2700">
              <a:latin typeface="Trebuchet MS"/>
              <a:cs typeface="Trebuchet MS"/>
            </a:endParaRPr>
          </a:p>
          <a:p>
            <a:pPr marL="755650" marR="5080" indent="-285750">
              <a:lnSpc>
                <a:spcPct val="80000"/>
              </a:lnSpc>
              <a:spcBef>
                <a:spcPts val="585"/>
              </a:spcBef>
              <a:buFont typeface="Arial" pitchFamily="34" charset="0"/>
              <a:buChar char="•"/>
            </a:pPr>
            <a:r>
              <a:rPr sz="2400" spc="-50" smtClean="0">
                <a:solidFill>
                  <a:srgbClr val="4E3A2F"/>
                </a:solidFill>
                <a:latin typeface="Trebuchet MS"/>
                <a:cs typeface="Trebuchet MS"/>
              </a:rPr>
              <a:t>Basically </a:t>
            </a:r>
            <a:r>
              <a:rPr sz="2400" spc="-90" dirty="0">
                <a:solidFill>
                  <a:srgbClr val="4E3A2F"/>
                </a:solidFill>
                <a:latin typeface="Trebuchet MS"/>
                <a:cs typeface="Trebuchet MS"/>
              </a:rPr>
              <a:t>Available </a:t>
            </a:r>
            <a:r>
              <a:rPr sz="2400" spc="-70" dirty="0">
                <a:solidFill>
                  <a:srgbClr val="4E3A2F"/>
                </a:solidFill>
                <a:latin typeface="Trebuchet MS"/>
                <a:cs typeface="Trebuchet MS"/>
              </a:rPr>
              <a:t>indicates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that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45" dirty="0">
                <a:solidFill>
                  <a:srgbClr val="4E3A2F"/>
                </a:solidFill>
                <a:latin typeface="Trebuchet MS"/>
                <a:cs typeface="Trebuchet MS"/>
              </a:rPr>
              <a:t>system </a:t>
            </a:r>
            <a:r>
              <a:rPr sz="2400" i="1" dirty="0">
                <a:solidFill>
                  <a:srgbClr val="4E3A2F"/>
                </a:solidFill>
                <a:latin typeface="Trebuchet MS"/>
                <a:cs typeface="Trebuchet MS"/>
              </a:rPr>
              <a:t>does</a:t>
            </a:r>
            <a:r>
              <a:rPr sz="2400" i="1" spc="-4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4E3A2F"/>
                </a:solidFill>
                <a:latin typeface="Trebuchet MS"/>
                <a:cs typeface="Trebuchet MS"/>
              </a:rPr>
              <a:t>guarantee  </a:t>
            </a:r>
            <a:r>
              <a:rPr sz="2400" spc="-135" dirty="0">
                <a:solidFill>
                  <a:srgbClr val="4E3A2F"/>
                </a:solidFill>
                <a:latin typeface="Trebuchet MS"/>
                <a:cs typeface="Trebuchet MS"/>
              </a:rPr>
              <a:t>availability, </a:t>
            </a:r>
            <a:r>
              <a:rPr sz="2400" spc="-75" dirty="0">
                <a:solidFill>
                  <a:srgbClr val="4E3A2F"/>
                </a:solidFill>
                <a:latin typeface="Trebuchet MS"/>
                <a:cs typeface="Trebuchet MS"/>
              </a:rPr>
              <a:t>in terms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65" dirty="0">
                <a:solidFill>
                  <a:srgbClr val="4E3A2F"/>
                </a:solidFill>
                <a:latin typeface="Trebuchet MS"/>
                <a:cs typeface="Trebuchet MS"/>
              </a:rPr>
              <a:t>CAP</a:t>
            </a:r>
            <a:r>
              <a:rPr sz="2400" spc="-28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theorem.</a:t>
            </a:r>
            <a:endParaRPr sz="2400">
              <a:latin typeface="Trebuchet MS"/>
              <a:cs typeface="Trebuchet MS"/>
            </a:endParaRPr>
          </a:p>
          <a:p>
            <a:pPr marL="755650" marR="33020" indent="-285750">
              <a:lnSpc>
                <a:spcPts val="2300"/>
              </a:lnSpc>
              <a:spcBef>
                <a:spcPts val="560"/>
              </a:spcBef>
              <a:buFont typeface="Arial" pitchFamily="34" charset="0"/>
              <a:buChar char="•"/>
            </a:pPr>
            <a:r>
              <a:rPr sz="2400" spc="-40" smtClean="0">
                <a:solidFill>
                  <a:srgbClr val="4E3A2F"/>
                </a:solidFill>
                <a:latin typeface="Trebuchet MS"/>
                <a:cs typeface="Trebuchet MS"/>
              </a:rPr>
              <a:t>Soft </a:t>
            </a:r>
            <a:r>
              <a:rPr sz="2400" spc="-80" dirty="0">
                <a:solidFill>
                  <a:srgbClr val="4E3A2F"/>
                </a:solidFill>
                <a:latin typeface="Trebuchet MS"/>
                <a:cs typeface="Trebuchet MS"/>
              </a:rPr>
              <a:t>state </a:t>
            </a:r>
            <a:r>
              <a:rPr sz="2400" spc="-70" dirty="0">
                <a:solidFill>
                  <a:srgbClr val="4E3A2F"/>
                </a:solidFill>
                <a:latin typeface="Trebuchet MS"/>
                <a:cs typeface="Trebuchet MS"/>
              </a:rPr>
              <a:t>indicates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that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80" dirty="0">
                <a:solidFill>
                  <a:srgbClr val="4E3A2F"/>
                </a:solidFill>
                <a:latin typeface="Trebuchet MS"/>
                <a:cs typeface="Trebuchet MS"/>
              </a:rPr>
              <a:t>state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45" dirty="0">
                <a:solidFill>
                  <a:srgbClr val="4E3A2F"/>
                </a:solidFill>
                <a:latin typeface="Trebuchet MS"/>
                <a:cs typeface="Trebuchet MS"/>
              </a:rPr>
              <a:t>system </a:t>
            </a:r>
            <a:r>
              <a:rPr sz="2400" spc="-95" dirty="0">
                <a:solidFill>
                  <a:srgbClr val="4E3A2F"/>
                </a:solidFill>
                <a:latin typeface="Trebuchet MS"/>
                <a:cs typeface="Trebuchet MS"/>
              </a:rPr>
              <a:t>may</a:t>
            </a:r>
            <a:r>
              <a:rPr sz="2400" spc="-5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change 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over </a:t>
            </a:r>
            <a:r>
              <a:rPr sz="2400" spc="-150" dirty="0">
                <a:solidFill>
                  <a:srgbClr val="4E3A2F"/>
                </a:solidFill>
                <a:latin typeface="Trebuchet MS"/>
                <a:cs typeface="Trebuchet MS"/>
              </a:rPr>
              <a:t>time, </a:t>
            </a:r>
            <a:r>
              <a:rPr sz="2400" spc="-80" dirty="0">
                <a:solidFill>
                  <a:srgbClr val="4E3A2F"/>
                </a:solidFill>
                <a:latin typeface="Trebuchet MS"/>
                <a:cs typeface="Trebuchet MS"/>
              </a:rPr>
              <a:t>even </a:t>
            </a:r>
            <a:r>
              <a:rPr sz="2400" spc="-125" dirty="0">
                <a:solidFill>
                  <a:srgbClr val="4E3A2F"/>
                </a:solidFill>
                <a:latin typeface="Trebuchet MS"/>
                <a:cs typeface="Trebuchet MS"/>
              </a:rPr>
              <a:t>without </a:t>
            </a:r>
            <a:r>
              <a:rPr sz="2400" spc="-130" dirty="0">
                <a:solidFill>
                  <a:srgbClr val="4E3A2F"/>
                </a:solidFill>
                <a:latin typeface="Trebuchet MS"/>
                <a:cs typeface="Trebuchet MS"/>
              </a:rPr>
              <a:t>input. </a:t>
            </a:r>
            <a:r>
              <a:rPr sz="2400" spc="-65" dirty="0">
                <a:solidFill>
                  <a:srgbClr val="4E3A2F"/>
                </a:solidFill>
                <a:latin typeface="Trebuchet MS"/>
                <a:cs typeface="Trebuchet MS"/>
              </a:rPr>
              <a:t>This </a:t>
            </a:r>
            <a:r>
              <a:rPr sz="24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2400" spc="-20" dirty="0">
                <a:solidFill>
                  <a:srgbClr val="4E3A2F"/>
                </a:solidFill>
                <a:latin typeface="Trebuchet MS"/>
                <a:cs typeface="Trebuchet MS"/>
              </a:rPr>
              <a:t>because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 </a:t>
            </a:r>
            <a:r>
              <a:rPr sz="2400" spc="-90" dirty="0">
                <a:solidFill>
                  <a:srgbClr val="4E3A2F"/>
                </a:solidFill>
                <a:latin typeface="Trebuchet MS"/>
                <a:cs typeface="Trebuchet MS"/>
              </a:rPr>
              <a:t>eventual </a:t>
            </a:r>
            <a:r>
              <a:rPr sz="2400" spc="-55" dirty="0">
                <a:solidFill>
                  <a:srgbClr val="4E3A2F"/>
                </a:solidFill>
                <a:latin typeface="Trebuchet MS"/>
                <a:cs typeface="Trebuchet MS"/>
              </a:rPr>
              <a:t>consistency</a:t>
            </a:r>
            <a:r>
              <a:rPr sz="2400" spc="-18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model.</a:t>
            </a:r>
            <a:endParaRPr sz="2400">
              <a:latin typeface="Trebuchet MS"/>
              <a:cs typeface="Trebuchet MS"/>
            </a:endParaRPr>
          </a:p>
          <a:p>
            <a:pPr marL="755650" marR="162560" indent="-285750" algn="just">
              <a:lnSpc>
                <a:spcPct val="8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sz="2400" spc="-70" smtClean="0">
                <a:solidFill>
                  <a:srgbClr val="4E3A2F"/>
                </a:solidFill>
                <a:latin typeface="Trebuchet MS"/>
                <a:cs typeface="Trebuchet MS"/>
              </a:rPr>
              <a:t>Eventual </a:t>
            </a:r>
            <a:r>
              <a:rPr sz="2400" spc="-55" dirty="0">
                <a:solidFill>
                  <a:srgbClr val="4E3A2F"/>
                </a:solidFill>
                <a:latin typeface="Trebuchet MS"/>
                <a:cs typeface="Trebuchet MS"/>
              </a:rPr>
              <a:t>consistency </a:t>
            </a:r>
            <a:r>
              <a:rPr sz="2400" spc="-70" dirty="0">
                <a:solidFill>
                  <a:srgbClr val="4E3A2F"/>
                </a:solidFill>
                <a:latin typeface="Trebuchet MS"/>
                <a:cs typeface="Trebuchet MS"/>
              </a:rPr>
              <a:t>indicates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that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45" dirty="0">
                <a:solidFill>
                  <a:srgbClr val="4E3A2F"/>
                </a:solidFill>
                <a:latin typeface="Trebuchet MS"/>
                <a:cs typeface="Trebuchet MS"/>
              </a:rPr>
              <a:t>system </a:t>
            </a:r>
            <a:r>
              <a:rPr sz="2400" spc="-165" dirty="0">
                <a:solidFill>
                  <a:srgbClr val="4E3A2F"/>
                </a:solidFill>
                <a:latin typeface="Trebuchet MS"/>
                <a:cs typeface="Trebuchet MS"/>
              </a:rPr>
              <a:t>will</a:t>
            </a:r>
            <a:r>
              <a:rPr sz="2400" spc="-4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E3A2F"/>
                </a:solidFill>
                <a:latin typeface="Trebuchet MS"/>
                <a:cs typeface="Trebuchet MS"/>
              </a:rPr>
              <a:t>become  </a:t>
            </a:r>
            <a:r>
              <a:rPr sz="2400" spc="-55" dirty="0">
                <a:solidFill>
                  <a:srgbClr val="4E3A2F"/>
                </a:solidFill>
                <a:latin typeface="Trebuchet MS"/>
                <a:cs typeface="Trebuchet MS"/>
              </a:rPr>
              <a:t>consistent </a:t>
            </a:r>
            <a:r>
              <a:rPr sz="2400" spc="-105" dirty="0">
                <a:solidFill>
                  <a:srgbClr val="4E3A2F"/>
                </a:solidFill>
                <a:latin typeface="Trebuchet MS"/>
                <a:cs typeface="Trebuchet MS"/>
              </a:rPr>
              <a:t>over </a:t>
            </a:r>
            <a:r>
              <a:rPr sz="2400" spc="-150" dirty="0">
                <a:solidFill>
                  <a:srgbClr val="4E3A2F"/>
                </a:solidFill>
                <a:latin typeface="Trebuchet MS"/>
                <a:cs typeface="Trebuchet MS"/>
              </a:rPr>
              <a:t>time, </a:t>
            </a:r>
            <a:r>
              <a:rPr sz="2400" spc="-75" dirty="0">
                <a:solidFill>
                  <a:srgbClr val="4E3A2F"/>
                </a:solidFill>
                <a:latin typeface="Trebuchet MS"/>
                <a:cs typeface="Trebuchet MS"/>
              </a:rPr>
              <a:t>given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that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400" spc="-45" dirty="0">
                <a:solidFill>
                  <a:srgbClr val="4E3A2F"/>
                </a:solidFill>
                <a:latin typeface="Trebuchet MS"/>
                <a:cs typeface="Trebuchet MS"/>
              </a:rPr>
              <a:t>system </a:t>
            </a:r>
            <a:r>
              <a:rPr sz="2400" spc="-30" dirty="0">
                <a:solidFill>
                  <a:srgbClr val="4E3A2F"/>
                </a:solidFill>
                <a:latin typeface="Trebuchet MS"/>
                <a:cs typeface="Trebuchet MS"/>
              </a:rPr>
              <a:t>doesn't </a:t>
            </a:r>
            <a:r>
              <a:rPr sz="2400" spc="-100" dirty="0">
                <a:solidFill>
                  <a:srgbClr val="4E3A2F"/>
                </a:solidFill>
                <a:latin typeface="Trebuchet MS"/>
                <a:cs typeface="Trebuchet MS"/>
              </a:rPr>
              <a:t>receive  </a:t>
            </a:r>
            <a:r>
              <a:rPr sz="2400" spc="-95" dirty="0">
                <a:solidFill>
                  <a:srgbClr val="4E3A2F"/>
                </a:solidFill>
                <a:latin typeface="Trebuchet MS"/>
                <a:cs typeface="Trebuchet MS"/>
              </a:rPr>
              <a:t>input </a:t>
            </a:r>
            <a:r>
              <a:rPr sz="2400" spc="-65" dirty="0">
                <a:solidFill>
                  <a:srgbClr val="4E3A2F"/>
                </a:solidFill>
                <a:latin typeface="Trebuchet MS"/>
                <a:cs typeface="Trebuchet MS"/>
              </a:rPr>
              <a:t>during </a:t>
            </a:r>
            <a:r>
              <a:rPr sz="2400" spc="-110" dirty="0">
                <a:solidFill>
                  <a:srgbClr val="4E3A2F"/>
                </a:solidFill>
                <a:latin typeface="Trebuchet MS"/>
                <a:cs typeface="Trebuchet MS"/>
              </a:rPr>
              <a:t>that</a:t>
            </a:r>
            <a:r>
              <a:rPr sz="2400" spc="-2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4E3A2F"/>
                </a:solidFill>
                <a:latin typeface="Trebuchet MS"/>
                <a:cs typeface="Trebuchet MS"/>
              </a:rPr>
              <a:t>time.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111125"/>
            <a:ext cx="4972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/>
              <a:t>NOSQL </a:t>
            </a:r>
            <a:r>
              <a:rPr sz="3600" spc="-10" dirty="0"/>
              <a:t>DATABASE</a:t>
            </a:r>
            <a:r>
              <a:rPr sz="3600" spc="-434" dirty="0"/>
              <a:t> </a:t>
            </a:r>
            <a:r>
              <a:rPr sz="3600" spc="30" dirty="0"/>
              <a:t>TYPES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304800" y="1066808"/>
            <a:ext cx="8382000" cy="370678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81330" marR="176530" indent="-342900">
              <a:lnSpc>
                <a:spcPct val="80000"/>
              </a:lnSpc>
              <a:spcBef>
                <a:spcPts val="705"/>
              </a:spcBef>
              <a:tabLst>
                <a:tab pos="481330" algn="l"/>
              </a:tabLst>
            </a:pPr>
            <a:r>
              <a:rPr sz="2500" spc="-50" smtClean="0"/>
              <a:t>Document </a:t>
            </a:r>
            <a:r>
              <a:rPr sz="2500" spc="-5" dirty="0"/>
              <a:t>databases </a:t>
            </a:r>
            <a:r>
              <a:rPr sz="2500" spc="-85" dirty="0"/>
              <a:t>pair </a:t>
            </a:r>
            <a:r>
              <a:rPr sz="2500" spc="-40" dirty="0"/>
              <a:t>each </a:t>
            </a:r>
            <a:r>
              <a:rPr sz="2500" spc="-125" dirty="0"/>
              <a:t>key </a:t>
            </a:r>
            <a:r>
              <a:rPr sz="2500" spc="-150" dirty="0"/>
              <a:t>with </a:t>
            </a:r>
            <a:r>
              <a:rPr sz="2500" spc="10" dirty="0"/>
              <a:t>a </a:t>
            </a:r>
            <a:r>
              <a:rPr sz="2500" spc="-105" dirty="0"/>
              <a:t>complex </a:t>
            </a:r>
            <a:r>
              <a:rPr sz="2500" spc="-65" dirty="0"/>
              <a:t>data  </a:t>
            </a:r>
            <a:r>
              <a:rPr sz="2500" spc="-85" dirty="0"/>
              <a:t>structure</a:t>
            </a:r>
            <a:r>
              <a:rPr sz="2500" spc="-120" dirty="0"/>
              <a:t> </a:t>
            </a:r>
            <a:r>
              <a:rPr sz="2500" spc="-65" dirty="0"/>
              <a:t>known</a:t>
            </a:r>
            <a:r>
              <a:rPr sz="2500" spc="-150" dirty="0"/>
              <a:t> </a:t>
            </a:r>
            <a:r>
              <a:rPr sz="2500" spc="75" dirty="0"/>
              <a:t>as</a:t>
            </a:r>
            <a:r>
              <a:rPr sz="2500" spc="-130" dirty="0"/>
              <a:t> </a:t>
            </a:r>
            <a:r>
              <a:rPr sz="2500" spc="5" dirty="0"/>
              <a:t>a</a:t>
            </a:r>
            <a:r>
              <a:rPr sz="2500" spc="-130" dirty="0"/>
              <a:t> </a:t>
            </a:r>
            <a:r>
              <a:rPr sz="2500" spc="-90" dirty="0"/>
              <a:t>document.</a:t>
            </a:r>
            <a:r>
              <a:rPr sz="2500" spc="-145" dirty="0"/>
              <a:t> </a:t>
            </a:r>
            <a:r>
              <a:rPr sz="2500" spc="-100" dirty="0"/>
              <a:t>Eg.</a:t>
            </a:r>
            <a:r>
              <a:rPr sz="2500" spc="-130" dirty="0"/>
              <a:t> </a:t>
            </a:r>
            <a:r>
              <a:rPr sz="2500" spc="-50" dirty="0"/>
              <a:t>FirstName</a:t>
            </a:r>
            <a:r>
              <a:rPr sz="2500" spc="-130" dirty="0"/>
              <a:t> </a:t>
            </a:r>
            <a:r>
              <a:rPr sz="2500" spc="155" dirty="0"/>
              <a:t>=</a:t>
            </a:r>
            <a:r>
              <a:rPr sz="2500" spc="-130" dirty="0"/>
              <a:t> </a:t>
            </a:r>
            <a:r>
              <a:rPr sz="2500" spc="-100" dirty="0"/>
              <a:t>“Rashmi”,  </a:t>
            </a:r>
            <a:r>
              <a:rPr sz="2500" spc="-20" dirty="0"/>
              <a:t>LastName </a:t>
            </a:r>
            <a:r>
              <a:rPr sz="2500" spc="155" dirty="0"/>
              <a:t>= </a:t>
            </a:r>
            <a:r>
              <a:rPr sz="2500" spc="-195" dirty="0"/>
              <a:t>“Taneja”, </a:t>
            </a:r>
            <a:r>
              <a:rPr sz="2500" spc="-25" dirty="0"/>
              <a:t>Address </a:t>
            </a:r>
            <a:r>
              <a:rPr sz="2500" spc="155" dirty="0"/>
              <a:t>= </a:t>
            </a:r>
            <a:r>
              <a:rPr sz="2500" spc="-175" dirty="0"/>
              <a:t>“IIT </a:t>
            </a:r>
            <a:r>
              <a:rPr sz="2500" spc="-120" dirty="0"/>
              <a:t>Patna”, </a:t>
            </a:r>
            <a:r>
              <a:rPr sz="2500" spc="25" dirty="0"/>
              <a:t>Spouse </a:t>
            </a:r>
            <a:r>
              <a:rPr sz="2500" spc="155" dirty="0"/>
              <a:t>=  </a:t>
            </a:r>
            <a:r>
              <a:rPr sz="2500" spc="-105" dirty="0"/>
              <a:t>[{Name: </a:t>
            </a:r>
            <a:r>
              <a:rPr sz="2500" spc="-135" dirty="0"/>
              <a:t>“Manoj”, </a:t>
            </a:r>
            <a:r>
              <a:rPr sz="2500" spc="-125" dirty="0"/>
              <a:t>Age:</a:t>
            </a:r>
            <a:r>
              <a:rPr sz="2500" spc="-180" dirty="0"/>
              <a:t> </a:t>
            </a:r>
            <a:r>
              <a:rPr sz="2500" spc="-20" dirty="0"/>
              <a:t>30}]</a:t>
            </a:r>
            <a:endParaRPr sz="2500">
              <a:latin typeface="Arial"/>
              <a:cs typeface="Arial"/>
            </a:endParaRPr>
          </a:p>
          <a:p>
            <a:pPr marL="481330" marR="224154" indent="-342900">
              <a:lnSpc>
                <a:spcPts val="2400"/>
              </a:lnSpc>
              <a:spcBef>
                <a:spcPts val="580"/>
              </a:spcBef>
              <a:tabLst>
                <a:tab pos="481330" algn="l"/>
              </a:tabLst>
            </a:pPr>
            <a:r>
              <a:rPr sz="2500" spc="-60" smtClean="0"/>
              <a:t>Graph </a:t>
            </a:r>
            <a:r>
              <a:rPr sz="2500" spc="-40" dirty="0"/>
              <a:t>stores </a:t>
            </a:r>
            <a:r>
              <a:rPr sz="2500" spc="-70" dirty="0"/>
              <a:t>are </a:t>
            </a:r>
            <a:r>
              <a:rPr sz="2500" spc="5" dirty="0"/>
              <a:t>used </a:t>
            </a:r>
            <a:r>
              <a:rPr sz="2500" spc="-155" dirty="0"/>
              <a:t>to </a:t>
            </a:r>
            <a:r>
              <a:rPr sz="2500" spc="-75" dirty="0"/>
              <a:t>store </a:t>
            </a:r>
            <a:r>
              <a:rPr sz="2500" spc="-95" dirty="0"/>
              <a:t>information </a:t>
            </a:r>
            <a:r>
              <a:rPr sz="2500" spc="-65" dirty="0"/>
              <a:t>about</a:t>
            </a:r>
            <a:r>
              <a:rPr sz="2500" spc="-495" dirty="0"/>
              <a:t> </a:t>
            </a:r>
            <a:r>
              <a:rPr sz="2500" spc="-105" dirty="0"/>
              <a:t>networks,  </a:t>
            </a:r>
            <a:r>
              <a:rPr sz="2500" spc="10" dirty="0"/>
              <a:t>such </a:t>
            </a:r>
            <a:r>
              <a:rPr sz="2500" spc="75" dirty="0"/>
              <a:t>as </a:t>
            </a:r>
            <a:r>
              <a:rPr sz="2500" spc="-45" dirty="0"/>
              <a:t>social</a:t>
            </a:r>
            <a:r>
              <a:rPr sz="2500" spc="-484" dirty="0"/>
              <a:t> </a:t>
            </a:r>
            <a:r>
              <a:rPr sz="2500" spc="-55" dirty="0"/>
              <a:t>connections</a:t>
            </a:r>
            <a:endParaRPr sz="2500">
              <a:latin typeface="Arial"/>
              <a:cs typeface="Arial"/>
            </a:endParaRPr>
          </a:p>
          <a:p>
            <a:pPr marL="481330" marR="52705" indent="-342900">
              <a:lnSpc>
                <a:spcPts val="2400"/>
              </a:lnSpc>
              <a:spcBef>
                <a:spcPts val="600"/>
              </a:spcBef>
              <a:tabLst>
                <a:tab pos="481330" algn="l"/>
              </a:tabLst>
            </a:pPr>
            <a:r>
              <a:rPr sz="2500" spc="-45" smtClean="0"/>
              <a:t>In </a:t>
            </a:r>
            <a:r>
              <a:rPr sz="2500" spc="-105" dirty="0"/>
              <a:t>Key-value-store </a:t>
            </a:r>
            <a:r>
              <a:rPr sz="2500" spc="-95" dirty="0"/>
              <a:t>category </a:t>
            </a:r>
            <a:r>
              <a:rPr sz="2500" spc="-110" dirty="0"/>
              <a:t>of </a:t>
            </a:r>
            <a:r>
              <a:rPr sz="2500" spc="10" dirty="0"/>
              <a:t>NoSQL </a:t>
            </a:r>
            <a:r>
              <a:rPr sz="2500" spc="-55" dirty="0"/>
              <a:t>database, </a:t>
            </a:r>
            <a:r>
              <a:rPr sz="2500" spc="5" dirty="0"/>
              <a:t>a </a:t>
            </a:r>
            <a:r>
              <a:rPr sz="2500" spc="-20" dirty="0"/>
              <a:t>user </a:t>
            </a:r>
            <a:r>
              <a:rPr sz="2500" spc="-25" dirty="0"/>
              <a:t>can  </a:t>
            </a:r>
            <a:r>
              <a:rPr sz="2500" spc="-75" dirty="0"/>
              <a:t>store </a:t>
            </a:r>
            <a:r>
              <a:rPr sz="2500" spc="-65" dirty="0"/>
              <a:t>data </a:t>
            </a:r>
            <a:r>
              <a:rPr sz="2500" spc="-75" dirty="0"/>
              <a:t>in </a:t>
            </a:r>
            <a:r>
              <a:rPr sz="2500" spc="-25" dirty="0"/>
              <a:t>schema-less </a:t>
            </a:r>
            <a:r>
              <a:rPr sz="2500" spc="-220" dirty="0"/>
              <a:t>way. </a:t>
            </a:r>
            <a:r>
              <a:rPr sz="2500" spc="-135" dirty="0"/>
              <a:t>A </a:t>
            </a:r>
            <a:r>
              <a:rPr sz="2500" spc="-125" dirty="0"/>
              <a:t>key </a:t>
            </a:r>
            <a:r>
              <a:rPr sz="2500" spc="-95" dirty="0"/>
              <a:t>may </a:t>
            </a:r>
            <a:r>
              <a:rPr sz="2500" spc="-60" dirty="0"/>
              <a:t>be </a:t>
            </a:r>
            <a:r>
              <a:rPr sz="2500" spc="-75" dirty="0"/>
              <a:t>strings,</a:t>
            </a:r>
            <a:r>
              <a:rPr sz="2500" spc="-409" dirty="0"/>
              <a:t> </a:t>
            </a:r>
            <a:r>
              <a:rPr sz="2500" spc="-20" dirty="0"/>
              <a:t>hashes,  </a:t>
            </a:r>
            <a:r>
              <a:rPr sz="2500" spc="-90" dirty="0"/>
              <a:t>lists, </a:t>
            </a:r>
            <a:r>
              <a:rPr sz="2500" spc="-60" dirty="0"/>
              <a:t>sets, sorted </a:t>
            </a:r>
            <a:r>
              <a:rPr sz="2500" spc="-5" dirty="0"/>
              <a:t>sets </a:t>
            </a:r>
            <a:r>
              <a:rPr sz="2500" spc="-20" dirty="0"/>
              <a:t>and </a:t>
            </a:r>
            <a:r>
              <a:rPr sz="2500" spc="-35" dirty="0"/>
              <a:t>values </a:t>
            </a:r>
            <a:r>
              <a:rPr sz="2500" spc="-70" dirty="0"/>
              <a:t>are stored </a:t>
            </a:r>
            <a:r>
              <a:rPr sz="2500" spc="-35" dirty="0"/>
              <a:t>against </a:t>
            </a:r>
            <a:r>
              <a:rPr sz="2500" spc="-50" dirty="0"/>
              <a:t>these  </a:t>
            </a:r>
            <a:r>
              <a:rPr sz="2500" spc="-105" dirty="0"/>
              <a:t>keys.</a:t>
            </a:r>
            <a:endParaRPr sz="2500">
              <a:latin typeface="Arial"/>
              <a:cs typeface="Arial"/>
            </a:endParaRPr>
          </a:p>
          <a:p>
            <a:pPr marL="481330" marR="5080" indent="-342900">
              <a:lnSpc>
                <a:spcPts val="2400"/>
              </a:lnSpc>
              <a:spcBef>
                <a:spcPts val="600"/>
              </a:spcBef>
              <a:tabLst>
                <a:tab pos="481330" algn="l"/>
              </a:tabLst>
            </a:pPr>
            <a:r>
              <a:rPr sz="2500" spc="-90" smtClean="0"/>
              <a:t>Wide </a:t>
            </a:r>
            <a:r>
              <a:rPr sz="2500" spc="-60" dirty="0"/>
              <a:t>column </a:t>
            </a:r>
            <a:r>
              <a:rPr sz="2500" spc="-40" dirty="0"/>
              <a:t>stores </a:t>
            </a:r>
            <a:r>
              <a:rPr sz="2500" spc="-70" dirty="0"/>
              <a:t>are </a:t>
            </a:r>
            <a:r>
              <a:rPr sz="2500" spc="-100" dirty="0"/>
              <a:t>optimized </a:t>
            </a:r>
            <a:r>
              <a:rPr sz="2500" spc="-145" dirty="0"/>
              <a:t>for </a:t>
            </a:r>
            <a:r>
              <a:rPr sz="2500" spc="-55" dirty="0"/>
              <a:t>queries </a:t>
            </a:r>
            <a:r>
              <a:rPr sz="2500" spc="-110" dirty="0"/>
              <a:t>over </a:t>
            </a:r>
            <a:r>
              <a:rPr sz="2500" spc="-80" dirty="0"/>
              <a:t>large  </a:t>
            </a:r>
            <a:r>
              <a:rPr sz="2500" spc="-35" dirty="0"/>
              <a:t>datasets </a:t>
            </a:r>
            <a:r>
              <a:rPr sz="2500" spc="-20" dirty="0"/>
              <a:t>and </a:t>
            </a:r>
            <a:r>
              <a:rPr sz="2500" spc="-75" dirty="0"/>
              <a:t>store </a:t>
            </a:r>
            <a:r>
              <a:rPr sz="2500" spc="-30" dirty="0"/>
              <a:t>columns </a:t>
            </a:r>
            <a:r>
              <a:rPr sz="2500" spc="-110" dirty="0"/>
              <a:t>of </a:t>
            </a:r>
            <a:r>
              <a:rPr sz="2500" spc="-65" dirty="0"/>
              <a:t>data </a:t>
            </a:r>
            <a:r>
              <a:rPr sz="2500" spc="-110" dirty="0"/>
              <a:t>together </a:t>
            </a:r>
            <a:r>
              <a:rPr sz="2500" spc="-55" dirty="0"/>
              <a:t>instead</a:t>
            </a:r>
            <a:r>
              <a:rPr sz="2500" spc="-565" dirty="0"/>
              <a:t> </a:t>
            </a:r>
            <a:r>
              <a:rPr sz="2500" spc="-110" dirty="0"/>
              <a:t>of </a:t>
            </a:r>
            <a:r>
              <a:rPr sz="2500" spc="-130" dirty="0"/>
              <a:t>rows.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40024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/>
              <a:t>NOSQL</a:t>
            </a:r>
            <a:r>
              <a:rPr sz="3600" spc="-225" dirty="0"/>
              <a:t> </a:t>
            </a:r>
            <a:r>
              <a:rPr sz="3600" spc="-40" dirty="0"/>
              <a:t>CATEGORIES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383540" y="1574800"/>
            <a:ext cx="8191500" cy="305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sz="3200" spc="-95" smtClean="0">
                <a:solidFill>
                  <a:srgbClr val="4E3A2F"/>
                </a:solidFill>
                <a:latin typeface="Trebuchet MS"/>
                <a:cs typeface="Trebuchet MS"/>
              </a:rPr>
              <a:t>Four </a:t>
            </a:r>
            <a:r>
              <a:rPr sz="3200" spc="-90" dirty="0">
                <a:solidFill>
                  <a:srgbClr val="4E3A2F"/>
                </a:solidFill>
                <a:latin typeface="Trebuchet MS"/>
                <a:cs typeface="Trebuchet MS"/>
              </a:rPr>
              <a:t>general </a:t>
            </a:r>
            <a:r>
              <a:rPr sz="3200" spc="-105" dirty="0">
                <a:solidFill>
                  <a:srgbClr val="4E3A2F"/>
                </a:solidFill>
                <a:latin typeface="Trebuchet MS"/>
                <a:cs typeface="Trebuchet MS"/>
              </a:rPr>
              <a:t>types </a:t>
            </a:r>
            <a:r>
              <a:rPr sz="3200" spc="-95" dirty="0">
                <a:solidFill>
                  <a:srgbClr val="4E3A2F"/>
                </a:solidFill>
                <a:latin typeface="Trebuchet MS"/>
                <a:cs typeface="Trebuchet MS"/>
              </a:rPr>
              <a:t>(most </a:t>
            </a:r>
            <a:r>
              <a:rPr sz="3200" spc="-55" dirty="0">
                <a:solidFill>
                  <a:srgbClr val="4E3A2F"/>
                </a:solidFill>
                <a:latin typeface="Trebuchet MS"/>
                <a:cs typeface="Trebuchet MS"/>
              </a:rPr>
              <a:t>common </a:t>
            </a:r>
            <a:r>
              <a:rPr sz="3200" spc="-165" dirty="0">
                <a:solidFill>
                  <a:srgbClr val="4E3A2F"/>
                </a:solidFill>
                <a:latin typeface="Trebuchet MS"/>
                <a:cs typeface="Trebuchet MS"/>
              </a:rPr>
              <a:t>categories)  </a:t>
            </a:r>
            <a:r>
              <a:rPr sz="3200" spc="-14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200" spc="10" dirty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r>
              <a:rPr sz="3200" spc="-20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50" dirty="0">
                <a:solidFill>
                  <a:srgbClr val="4E3A2F"/>
                </a:solidFill>
                <a:latin typeface="Trebuchet MS"/>
                <a:cs typeface="Trebuchet MS"/>
              </a:rPr>
              <a:t>databases:</a:t>
            </a:r>
            <a:endParaRPr sz="32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  <a:buFont typeface="Arial" pitchFamily="34" charset="0"/>
              <a:buChar char="•"/>
            </a:pPr>
            <a:r>
              <a:rPr sz="2800" spc="-105" smtClean="0">
                <a:solidFill>
                  <a:srgbClr val="4E3A2F"/>
                </a:solidFill>
                <a:latin typeface="Trebuchet MS"/>
                <a:cs typeface="Trebuchet MS"/>
              </a:rPr>
              <a:t>Key-value</a:t>
            </a:r>
            <a:r>
              <a:rPr sz="2800" spc="-57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800" spc="-40" dirty="0">
                <a:solidFill>
                  <a:srgbClr val="4E3A2F"/>
                </a:solidFill>
                <a:latin typeface="Trebuchet MS"/>
                <a:cs typeface="Trebuchet MS"/>
              </a:rPr>
              <a:t>stores</a:t>
            </a:r>
            <a:endParaRPr sz="28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  <a:buFont typeface="Arial" pitchFamily="34" charset="0"/>
              <a:buChar char="•"/>
            </a:pPr>
            <a:r>
              <a:rPr sz="2800" spc="-105" smtClean="0">
                <a:solidFill>
                  <a:srgbClr val="4E3A2F"/>
                </a:solidFill>
                <a:latin typeface="Trebuchet MS"/>
                <a:cs typeface="Trebuchet MS"/>
              </a:rPr>
              <a:t>Column-oriented</a:t>
            </a:r>
            <a:endParaRPr sz="28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  <a:buFont typeface="Arial" pitchFamily="34" charset="0"/>
              <a:buChar char="•"/>
            </a:pPr>
            <a:r>
              <a:rPr sz="2800" spc="-65" smtClean="0">
                <a:solidFill>
                  <a:srgbClr val="4E3A2F"/>
                </a:solidFill>
                <a:latin typeface="Trebuchet MS"/>
                <a:cs typeface="Trebuchet MS"/>
              </a:rPr>
              <a:t>Graph</a:t>
            </a:r>
            <a:endParaRPr sz="28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675"/>
              </a:spcBef>
              <a:buFont typeface="Arial" pitchFamily="34" charset="0"/>
              <a:buChar char="•"/>
            </a:pPr>
            <a:r>
              <a:rPr sz="2800" spc="-55" smtClean="0">
                <a:solidFill>
                  <a:srgbClr val="4E3A2F"/>
                </a:solidFill>
                <a:latin typeface="Trebuchet MS"/>
                <a:cs typeface="Trebuchet MS"/>
              </a:rPr>
              <a:t>Document</a:t>
            </a:r>
            <a:r>
              <a:rPr sz="2800" spc="-60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4E3A2F"/>
                </a:solidFill>
                <a:latin typeface="Trebuchet MS"/>
                <a:cs typeface="Trebuchet MS"/>
              </a:rPr>
              <a:t>oriented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4234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/>
              <a:t>KEY </a:t>
            </a:r>
            <a:r>
              <a:rPr sz="3600" spc="790" dirty="0"/>
              <a:t>–</a:t>
            </a:r>
            <a:r>
              <a:rPr sz="3600" spc="-535" dirty="0"/>
              <a:t> </a:t>
            </a:r>
            <a:r>
              <a:rPr sz="3600" spc="-105" dirty="0"/>
              <a:t>VALUE </a:t>
            </a:r>
            <a:r>
              <a:rPr sz="3600" spc="60" dirty="0"/>
              <a:t>STORES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258063" y="914400"/>
            <a:ext cx="8470265" cy="526490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75" smtClean="0">
                <a:solidFill>
                  <a:srgbClr val="4E3A2F"/>
                </a:solidFill>
                <a:cs typeface="Trebuchet MS"/>
              </a:rPr>
              <a:t>Key-value</a:t>
            </a:r>
            <a:r>
              <a:rPr sz="2000" spc="-110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are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most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basic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60" dirty="0">
                <a:solidFill>
                  <a:srgbClr val="4E3A2F"/>
                </a:solidFill>
                <a:cs typeface="Trebuchet MS"/>
              </a:rPr>
              <a:t>types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NoSQL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databases.</a:t>
            </a:r>
            <a:endParaRPr sz="200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10" smtClean="0">
                <a:solidFill>
                  <a:srgbClr val="4E3A2F"/>
                </a:solidFill>
                <a:cs typeface="Trebuchet MS"/>
              </a:rPr>
              <a:t>Designed </a:t>
            </a:r>
            <a:r>
              <a:rPr sz="2000" spc="-114" dirty="0">
                <a:solidFill>
                  <a:srgbClr val="4E3A2F"/>
                </a:solidFill>
                <a:cs typeface="Trebuchet MS"/>
              </a:rPr>
              <a:t>to </a:t>
            </a:r>
            <a:r>
              <a:rPr sz="2000" spc="-40" dirty="0">
                <a:solidFill>
                  <a:srgbClr val="4E3A2F"/>
                </a:solidFill>
                <a:cs typeface="Trebuchet MS"/>
              </a:rPr>
              <a:t>handle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huge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amounts</a:t>
            </a:r>
            <a:r>
              <a:rPr sz="2000" spc="-37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of data.</a:t>
            </a:r>
            <a:endParaRPr sz="200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15" smtClean="0">
                <a:solidFill>
                  <a:srgbClr val="4E3A2F"/>
                </a:solidFill>
                <a:cs typeface="Trebuchet MS"/>
              </a:rPr>
              <a:t>Based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on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Amazon’s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Dynamo</a:t>
            </a:r>
            <a:r>
              <a:rPr sz="2000" spc="-4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paper.</a:t>
            </a:r>
            <a:endParaRPr sz="200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60" smtClean="0">
                <a:solidFill>
                  <a:srgbClr val="4E3A2F"/>
                </a:solidFill>
                <a:cs typeface="Trebuchet MS"/>
              </a:rPr>
              <a:t>Key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value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 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allow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developer </a:t>
            </a:r>
            <a:r>
              <a:rPr sz="2000" spc="-114" dirty="0">
                <a:solidFill>
                  <a:srgbClr val="4E3A2F"/>
                </a:solidFill>
                <a:cs typeface="Trebuchet MS"/>
              </a:rPr>
              <a:t>to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store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schema-less</a:t>
            </a:r>
            <a:r>
              <a:rPr sz="2000" spc="-38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data.</a:t>
            </a:r>
            <a:endParaRPr sz="2000">
              <a:cs typeface="Trebuchet MS"/>
            </a:endParaRPr>
          </a:p>
          <a:p>
            <a:pPr marL="355600" marR="122555" indent="-3429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35" smtClean="0">
                <a:solidFill>
                  <a:srgbClr val="4E3A2F"/>
                </a:solidFill>
                <a:cs typeface="Trebuchet MS"/>
              </a:rPr>
              <a:t>In</a:t>
            </a:r>
            <a:r>
              <a:rPr sz="2000" spc="-10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the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key-value</a:t>
            </a:r>
            <a:r>
              <a:rPr sz="2000" spc="-12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65" dirty="0">
                <a:solidFill>
                  <a:srgbClr val="4E3A2F"/>
                </a:solidFill>
                <a:cs typeface="Trebuchet MS"/>
              </a:rPr>
              <a:t>storage,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database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data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60" dirty="0">
                <a:solidFill>
                  <a:srgbClr val="4E3A2F"/>
                </a:solidFill>
                <a:cs typeface="Trebuchet MS"/>
              </a:rPr>
              <a:t>as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20" dirty="0">
                <a:solidFill>
                  <a:srgbClr val="4E3A2F"/>
                </a:solidFill>
                <a:cs typeface="Trebuchet MS"/>
              </a:rPr>
              <a:t>hash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table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where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each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key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" dirty="0">
                <a:solidFill>
                  <a:srgbClr val="4E3A2F"/>
                </a:solidFill>
                <a:cs typeface="Trebuchet MS"/>
              </a:rPr>
              <a:t>is  </a:t>
            </a:r>
            <a:r>
              <a:rPr sz="2000" spc="-40" dirty="0">
                <a:solidFill>
                  <a:srgbClr val="4E3A2F"/>
                </a:solidFill>
                <a:cs typeface="Trebuchet MS"/>
              </a:rPr>
              <a:t>unique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and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the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value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can </a:t>
            </a:r>
            <a:r>
              <a:rPr sz="2000" spc="-45" dirty="0">
                <a:solidFill>
                  <a:srgbClr val="4E3A2F"/>
                </a:solidFill>
                <a:cs typeface="Trebuchet MS"/>
              </a:rPr>
              <a:t>be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string,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JSON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(JavaScript 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Object 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Notation), </a:t>
            </a:r>
            <a:r>
              <a:rPr sz="2000" spc="-5" dirty="0">
                <a:solidFill>
                  <a:srgbClr val="4E3A2F"/>
                </a:solidFill>
                <a:cs typeface="Trebuchet MS"/>
              </a:rPr>
              <a:t>BLOB  </a:t>
            </a:r>
            <a:r>
              <a:rPr sz="2000" spc="-45" dirty="0">
                <a:solidFill>
                  <a:srgbClr val="4E3A2F"/>
                </a:solidFill>
                <a:cs typeface="Trebuchet MS"/>
              </a:rPr>
              <a:t>(basic </a:t>
            </a:r>
            <a:r>
              <a:rPr sz="2000" spc="-60" dirty="0">
                <a:solidFill>
                  <a:srgbClr val="4E3A2F"/>
                </a:solidFill>
                <a:cs typeface="Trebuchet MS"/>
              </a:rPr>
              <a:t>large 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object)</a:t>
            </a:r>
            <a:r>
              <a:rPr sz="2000" spc="-1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30" dirty="0">
                <a:solidFill>
                  <a:srgbClr val="4E3A2F"/>
                </a:solidFill>
                <a:cs typeface="Trebuchet MS"/>
              </a:rPr>
              <a:t>etc.</a:t>
            </a:r>
            <a:endParaRPr sz="2000">
              <a:cs typeface="Trebuchet MS"/>
            </a:endParaRPr>
          </a:p>
          <a:p>
            <a:pPr marL="355600" marR="587375" indent="-3429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105" smtClean="0">
                <a:solidFill>
                  <a:srgbClr val="4E3A2F"/>
                </a:solidFill>
                <a:cs typeface="Trebuchet MS"/>
              </a:rPr>
              <a:t>A</a:t>
            </a:r>
            <a:r>
              <a:rPr sz="2000" spc="-9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key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may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be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strings,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hashes,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lists,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sets,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45" dirty="0">
                <a:solidFill>
                  <a:srgbClr val="4E3A2F"/>
                </a:solidFill>
                <a:cs typeface="Trebuchet MS"/>
              </a:rPr>
              <a:t>sorted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" dirty="0">
                <a:solidFill>
                  <a:srgbClr val="4E3A2F"/>
                </a:solidFill>
                <a:cs typeface="Trebuchet MS"/>
              </a:rPr>
              <a:t>sets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and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values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are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stored 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against </a:t>
            </a:r>
            <a:r>
              <a:rPr sz="2000" spc="-35" dirty="0">
                <a:solidFill>
                  <a:srgbClr val="4E3A2F"/>
                </a:solidFill>
                <a:cs typeface="Trebuchet MS"/>
              </a:rPr>
              <a:t>these</a:t>
            </a:r>
            <a:r>
              <a:rPr sz="2000" spc="-1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keys.</a:t>
            </a:r>
            <a:endParaRPr sz="2000">
              <a:cs typeface="Trebuchet MS"/>
            </a:endParaRPr>
          </a:p>
          <a:p>
            <a:pPr marL="355600" marR="1034415" indent="-3429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75" smtClean="0">
                <a:solidFill>
                  <a:srgbClr val="4E3A2F"/>
                </a:solidFill>
                <a:cs typeface="Trebuchet MS"/>
              </a:rPr>
              <a:t>For</a:t>
            </a:r>
            <a:r>
              <a:rPr sz="2000" spc="-100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example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key-value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pair</a:t>
            </a:r>
            <a:r>
              <a:rPr sz="2000" spc="-114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might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consist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key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like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"Name"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that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" dirty="0">
                <a:solidFill>
                  <a:srgbClr val="4E3A2F"/>
                </a:solidFill>
                <a:cs typeface="Trebuchet MS"/>
              </a:rPr>
              <a:t>is 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associated </a:t>
            </a:r>
            <a:r>
              <a:rPr sz="2000" spc="-114" dirty="0">
                <a:solidFill>
                  <a:srgbClr val="4E3A2F"/>
                </a:solidFill>
                <a:cs typeface="Trebuchet MS"/>
              </a:rPr>
              <a:t>with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a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value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like</a:t>
            </a:r>
            <a:r>
              <a:rPr sz="2000" spc="-35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"Robin".</a:t>
            </a:r>
            <a:endParaRPr sz="200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80" smtClean="0">
                <a:solidFill>
                  <a:srgbClr val="4E3A2F"/>
                </a:solidFill>
                <a:cs typeface="Trebuchet MS"/>
              </a:rPr>
              <a:t>Key-Value</a:t>
            </a:r>
            <a:r>
              <a:rPr sz="2000" spc="-10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can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45" dirty="0">
                <a:solidFill>
                  <a:srgbClr val="4E3A2F"/>
                </a:solidFill>
                <a:cs typeface="Trebuchet MS"/>
              </a:rPr>
              <a:t>be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used</a:t>
            </a:r>
            <a:r>
              <a:rPr sz="2000" spc="-9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60" dirty="0">
                <a:solidFill>
                  <a:srgbClr val="4E3A2F"/>
                </a:solidFill>
                <a:cs typeface="Trebuchet MS"/>
              </a:rPr>
              <a:t>as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collections,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dictionaries,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5" dirty="0">
                <a:solidFill>
                  <a:srgbClr val="4E3A2F"/>
                </a:solidFill>
                <a:cs typeface="Trebuchet MS"/>
              </a:rPr>
              <a:t>associative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arrays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130" dirty="0">
                <a:solidFill>
                  <a:srgbClr val="4E3A2F"/>
                </a:solidFill>
                <a:cs typeface="Trebuchet MS"/>
              </a:rPr>
              <a:t>etc.</a:t>
            </a:r>
            <a:endParaRPr sz="200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80" smtClean="0">
                <a:solidFill>
                  <a:srgbClr val="4E3A2F"/>
                </a:solidFill>
                <a:cs typeface="Trebuchet MS"/>
              </a:rPr>
              <a:t>Key-Value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follows the 'Availability'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and </a:t>
            </a:r>
            <a:r>
              <a:rPr sz="2000" spc="-55" dirty="0">
                <a:solidFill>
                  <a:srgbClr val="4E3A2F"/>
                </a:solidFill>
                <a:cs typeface="Trebuchet MS"/>
              </a:rPr>
              <a:t>'Partition' </a:t>
            </a:r>
            <a:r>
              <a:rPr sz="2000" spc="-15" dirty="0">
                <a:solidFill>
                  <a:srgbClr val="4E3A2F"/>
                </a:solidFill>
                <a:cs typeface="Trebuchet MS"/>
              </a:rPr>
              <a:t>aspects</a:t>
            </a:r>
            <a:r>
              <a:rPr sz="2000" spc="-4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of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CAP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theorem.</a:t>
            </a:r>
            <a:endParaRPr sz="2000">
              <a:cs typeface="Trebuchet MS"/>
            </a:endParaRPr>
          </a:p>
          <a:p>
            <a:pPr marL="355600" marR="280670" indent="-342900">
              <a:lnSpc>
                <a:spcPct val="100000"/>
              </a:lnSpc>
              <a:spcBef>
                <a:spcPts val="45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000" spc="-60" smtClean="0">
                <a:solidFill>
                  <a:srgbClr val="4E3A2F"/>
                </a:solidFill>
                <a:cs typeface="Trebuchet MS"/>
              </a:rPr>
              <a:t>Key-Values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stores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would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work </a:t>
            </a:r>
            <a:r>
              <a:rPr sz="2000" spc="-120" dirty="0">
                <a:solidFill>
                  <a:srgbClr val="4E3A2F"/>
                </a:solidFill>
                <a:cs typeface="Trebuchet MS"/>
              </a:rPr>
              <a:t>well 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for </a:t>
            </a:r>
            <a:r>
              <a:rPr sz="2000" spc="-20" dirty="0">
                <a:solidFill>
                  <a:srgbClr val="4E3A2F"/>
                </a:solidFill>
                <a:cs typeface="Trebuchet MS"/>
              </a:rPr>
              <a:t>shopping </a:t>
            </a:r>
            <a:r>
              <a:rPr sz="2000" spc="-70" dirty="0">
                <a:solidFill>
                  <a:srgbClr val="4E3A2F"/>
                </a:solidFill>
                <a:cs typeface="Trebuchet MS"/>
              </a:rPr>
              <a:t>cart contents,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or </a:t>
            </a:r>
            <a:r>
              <a:rPr sz="2000" spc="-65" dirty="0">
                <a:solidFill>
                  <a:srgbClr val="4E3A2F"/>
                </a:solidFill>
                <a:cs typeface="Trebuchet MS"/>
              </a:rPr>
              <a:t>individual 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values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0" dirty="0">
                <a:solidFill>
                  <a:srgbClr val="4E3A2F"/>
                </a:solidFill>
                <a:cs typeface="Trebuchet MS"/>
              </a:rPr>
              <a:t>like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65" dirty="0">
                <a:solidFill>
                  <a:srgbClr val="4E3A2F"/>
                </a:solidFill>
                <a:cs typeface="Trebuchet MS"/>
              </a:rPr>
              <a:t>colour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25" dirty="0">
                <a:solidFill>
                  <a:srgbClr val="4E3A2F"/>
                </a:solidFill>
                <a:cs typeface="Trebuchet MS"/>
              </a:rPr>
              <a:t>schemes,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45" dirty="0">
                <a:solidFill>
                  <a:srgbClr val="4E3A2F"/>
                </a:solidFill>
                <a:cs typeface="Trebuchet MS"/>
              </a:rPr>
              <a:t>landing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30" dirty="0">
                <a:solidFill>
                  <a:srgbClr val="4E3A2F"/>
                </a:solidFill>
                <a:cs typeface="Trebuchet MS"/>
              </a:rPr>
              <a:t>page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URI,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or</a:t>
            </a:r>
            <a:r>
              <a:rPr sz="2000" spc="-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000" spc="-10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75" dirty="0">
                <a:solidFill>
                  <a:srgbClr val="4E3A2F"/>
                </a:solidFill>
                <a:cs typeface="Trebuchet MS"/>
              </a:rPr>
              <a:t>default</a:t>
            </a:r>
            <a:r>
              <a:rPr sz="2000" spc="-1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50" dirty="0">
                <a:solidFill>
                  <a:srgbClr val="4E3A2F"/>
                </a:solidFill>
                <a:cs typeface="Trebuchet MS"/>
              </a:rPr>
              <a:t>account</a:t>
            </a:r>
            <a:r>
              <a:rPr sz="2000" spc="-11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000" spc="-85" dirty="0">
                <a:solidFill>
                  <a:srgbClr val="4E3A2F"/>
                </a:solidFill>
                <a:cs typeface="Trebuchet MS"/>
              </a:rPr>
              <a:t>number.</a:t>
            </a:r>
            <a:endParaRPr sz="2000">
              <a:cs typeface="Trebuchet M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4234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/>
              <a:t>KEY </a:t>
            </a:r>
            <a:r>
              <a:rPr sz="3600" spc="790" dirty="0"/>
              <a:t>–</a:t>
            </a:r>
            <a:r>
              <a:rPr sz="3600" spc="-535" dirty="0"/>
              <a:t> </a:t>
            </a:r>
            <a:r>
              <a:rPr sz="3600" spc="-105" dirty="0"/>
              <a:t>VALUE </a:t>
            </a:r>
            <a:r>
              <a:rPr sz="3600" spc="60" dirty="0"/>
              <a:t>STORES</a:t>
            </a:r>
            <a:endParaRPr sz="360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590" y="1362456"/>
            <a:ext cx="566547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sz="3200" spc="-130" smtClean="0">
                <a:solidFill>
                  <a:srgbClr val="4E3A2F"/>
                </a:solidFill>
                <a:latin typeface="Trebuchet MS"/>
                <a:cs typeface="Trebuchet MS"/>
              </a:rPr>
              <a:t>Example</a:t>
            </a:r>
            <a:r>
              <a:rPr sz="3200" spc="-130" dirty="0">
                <a:solidFill>
                  <a:srgbClr val="4E3A2F"/>
                </a:solidFill>
                <a:latin typeface="Trebuchet MS"/>
                <a:cs typeface="Trebuchet MS"/>
              </a:rPr>
              <a:t>: </a:t>
            </a:r>
            <a:r>
              <a:rPr sz="3200" spc="-80" dirty="0">
                <a:solidFill>
                  <a:srgbClr val="4E3A2F"/>
                </a:solidFill>
                <a:latin typeface="Trebuchet MS"/>
                <a:cs typeface="Trebuchet MS"/>
              </a:rPr>
              <a:t>Redis, </a:t>
            </a:r>
            <a:r>
              <a:rPr sz="3200" spc="-95" dirty="0">
                <a:solidFill>
                  <a:srgbClr val="4E3A2F"/>
                </a:solidFill>
                <a:latin typeface="Trebuchet MS"/>
                <a:cs typeface="Trebuchet MS"/>
              </a:rPr>
              <a:t>Dynamo,</a:t>
            </a:r>
            <a:r>
              <a:rPr sz="3200" spc="-67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204" dirty="0">
                <a:solidFill>
                  <a:srgbClr val="4E3A2F"/>
                </a:solidFill>
                <a:latin typeface="Trebuchet MS"/>
                <a:cs typeface="Trebuchet MS"/>
              </a:rPr>
              <a:t>Riak.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1219200" y="2209800"/>
            <a:ext cx="6838950" cy="4133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6326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COLUMN </a:t>
            </a:r>
            <a:r>
              <a:rPr sz="3600" spc="-15" dirty="0"/>
              <a:t>ORIENTED</a:t>
            </a:r>
            <a:r>
              <a:rPr sz="3600" spc="-365" dirty="0"/>
              <a:t> </a:t>
            </a:r>
            <a:r>
              <a:rPr sz="3600" spc="25" dirty="0"/>
              <a:t>DATABASES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29691" y="1034415"/>
            <a:ext cx="8480425" cy="54264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400" spc="-90" dirty="0" smtClean="0">
                <a:solidFill>
                  <a:srgbClr val="4E3A2F"/>
                </a:solidFill>
                <a:cs typeface="Trebuchet MS"/>
              </a:rPr>
              <a:t>      </a:t>
            </a:r>
            <a:r>
              <a:rPr sz="2400" spc="-90" smtClean="0">
                <a:solidFill>
                  <a:srgbClr val="4E3A2F"/>
                </a:solidFill>
                <a:cs typeface="Trebuchet MS"/>
              </a:rPr>
              <a:t>Work</a:t>
            </a:r>
            <a:r>
              <a:rPr sz="2400" spc="-12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30" dirty="0">
                <a:solidFill>
                  <a:srgbClr val="4E3A2F"/>
                </a:solidFill>
                <a:cs typeface="Trebuchet MS"/>
              </a:rPr>
              <a:t>on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30" dirty="0">
                <a:solidFill>
                  <a:srgbClr val="4E3A2F"/>
                </a:solidFill>
                <a:cs typeface="Trebuchet MS"/>
              </a:rPr>
              <a:t>columns</a:t>
            </a:r>
            <a:r>
              <a:rPr sz="2400" spc="-1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20" dirty="0">
                <a:solidFill>
                  <a:srgbClr val="4E3A2F"/>
                </a:solidFill>
                <a:cs typeface="Trebuchet MS"/>
              </a:rPr>
              <a:t>and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14" dirty="0">
                <a:solidFill>
                  <a:srgbClr val="4E3A2F"/>
                </a:solidFill>
                <a:cs typeface="Trebuchet MS"/>
              </a:rPr>
              <a:t>every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60" dirty="0">
                <a:solidFill>
                  <a:srgbClr val="4E3A2F"/>
                </a:solidFill>
                <a:cs typeface="Trebuchet MS"/>
              </a:rPr>
              <a:t>column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dirty="0">
                <a:solidFill>
                  <a:srgbClr val="4E3A2F"/>
                </a:solidFill>
                <a:cs typeface="Trebuchet MS"/>
              </a:rPr>
              <a:t>is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10" dirty="0">
                <a:solidFill>
                  <a:srgbClr val="4E3A2F"/>
                </a:solidFill>
                <a:cs typeface="Trebuchet MS"/>
              </a:rPr>
              <a:t>treated</a:t>
            </a:r>
            <a:r>
              <a:rPr sz="2400" spc="-120" dirty="0">
                <a:solidFill>
                  <a:srgbClr val="4E3A2F"/>
                </a:solidFill>
                <a:cs typeface="Trebuchet MS"/>
              </a:rPr>
              <a:t> individually.</a:t>
            </a:r>
            <a:endParaRPr sz="2400"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8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400" spc="-50" dirty="0" smtClean="0">
                <a:solidFill>
                  <a:srgbClr val="4E3A2F"/>
                </a:solidFill>
                <a:cs typeface="Trebuchet MS"/>
              </a:rPr>
              <a:t>     </a:t>
            </a:r>
            <a:r>
              <a:rPr sz="2400" spc="-50" smtClean="0">
                <a:solidFill>
                  <a:srgbClr val="4E3A2F"/>
                </a:solidFill>
                <a:cs typeface="Trebuchet MS"/>
              </a:rPr>
              <a:t>Values </a:t>
            </a:r>
            <a:r>
              <a:rPr sz="2400" spc="-105" dirty="0">
                <a:solidFill>
                  <a:srgbClr val="4E3A2F"/>
                </a:solidFill>
                <a:cs typeface="Trebuchet MS"/>
              </a:rPr>
              <a:t>of </a:t>
            </a:r>
            <a:r>
              <a:rPr sz="24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400" spc="-52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40" dirty="0">
                <a:solidFill>
                  <a:srgbClr val="4E3A2F"/>
                </a:solidFill>
                <a:cs typeface="Trebuchet MS"/>
              </a:rPr>
              <a:t>single </a:t>
            </a:r>
            <a:r>
              <a:rPr sz="2400" spc="-55" dirty="0">
                <a:solidFill>
                  <a:srgbClr val="4E3A2F"/>
                </a:solidFill>
                <a:cs typeface="Trebuchet MS"/>
              </a:rPr>
              <a:t>column </a:t>
            </a:r>
            <a:r>
              <a:rPr sz="2400" spc="-65" dirty="0">
                <a:solidFill>
                  <a:srgbClr val="4E3A2F"/>
                </a:solidFill>
                <a:cs typeface="Trebuchet MS"/>
              </a:rPr>
              <a:t>are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stored </a:t>
            </a:r>
            <a:r>
              <a:rPr sz="2400" spc="-90" dirty="0">
                <a:solidFill>
                  <a:srgbClr val="4E3A2F"/>
                </a:solidFill>
                <a:cs typeface="Trebuchet MS"/>
              </a:rPr>
              <a:t>contiguously.</a:t>
            </a:r>
            <a:endParaRPr sz="2400"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400" spc="-55" dirty="0" smtClean="0">
                <a:solidFill>
                  <a:srgbClr val="4E3A2F"/>
                </a:solidFill>
                <a:cs typeface="Trebuchet MS"/>
              </a:rPr>
              <a:t>     </a:t>
            </a:r>
            <a:r>
              <a:rPr sz="2400" spc="-55" smtClean="0">
                <a:solidFill>
                  <a:srgbClr val="4E3A2F"/>
                </a:solidFill>
                <a:cs typeface="Trebuchet MS"/>
              </a:rPr>
              <a:t>Column </a:t>
            </a:r>
            <a:r>
              <a:rPr sz="2400" spc="-35" dirty="0">
                <a:solidFill>
                  <a:srgbClr val="4E3A2F"/>
                </a:solidFill>
                <a:cs typeface="Trebuchet MS"/>
              </a:rPr>
              <a:t>stores </a:t>
            </a:r>
            <a:r>
              <a:rPr sz="2400" spc="-65" dirty="0">
                <a:solidFill>
                  <a:srgbClr val="4E3A2F"/>
                </a:solidFill>
                <a:cs typeface="Trebuchet MS"/>
              </a:rPr>
              <a:t>data </a:t>
            </a:r>
            <a:r>
              <a:rPr sz="2400" spc="-75" dirty="0">
                <a:solidFill>
                  <a:srgbClr val="4E3A2F"/>
                </a:solidFill>
                <a:cs typeface="Trebuchet MS"/>
              </a:rPr>
              <a:t>in </a:t>
            </a:r>
            <a:r>
              <a:rPr sz="2400" spc="-60" dirty="0">
                <a:solidFill>
                  <a:srgbClr val="4E3A2F"/>
                </a:solidFill>
                <a:cs typeface="Trebuchet MS"/>
              </a:rPr>
              <a:t>column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specific</a:t>
            </a:r>
            <a:r>
              <a:rPr sz="2400" spc="-49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10" dirty="0">
                <a:solidFill>
                  <a:srgbClr val="4E3A2F"/>
                </a:solidFill>
                <a:cs typeface="Trebuchet MS"/>
              </a:rPr>
              <a:t>files.</a:t>
            </a:r>
            <a:endParaRPr sz="2400"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400" spc="-150" dirty="0" smtClean="0">
                <a:solidFill>
                  <a:srgbClr val="4E3A2F"/>
                </a:solidFill>
                <a:cs typeface="Trebuchet MS"/>
              </a:rPr>
              <a:t>      </a:t>
            </a:r>
            <a:r>
              <a:rPr sz="2400" spc="-150" smtClean="0">
                <a:solidFill>
                  <a:srgbClr val="4E3A2F"/>
                </a:solidFill>
                <a:cs typeface="Trebuchet MS"/>
              </a:rPr>
              <a:t>In </a:t>
            </a:r>
            <a:r>
              <a:rPr sz="2400" spc="-150" dirty="0">
                <a:solidFill>
                  <a:srgbClr val="4E3A2F"/>
                </a:solidFill>
                <a:cs typeface="Trebuchet MS"/>
              </a:rPr>
              <a:t>Column stores, query processors work on columns too</a:t>
            </a:r>
            <a:r>
              <a:rPr sz="2400" spc="-155" dirty="0">
                <a:solidFill>
                  <a:srgbClr val="4E3A2F"/>
                </a:solidFill>
                <a:cs typeface="Trebuchet MS"/>
              </a:rPr>
              <a:t>.</a:t>
            </a:r>
            <a:endParaRPr sz="2400">
              <a:cs typeface="Trebuchet MS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400" spc="-150" smtClean="0">
                <a:solidFill>
                  <a:srgbClr val="4E3A2F"/>
                </a:solidFill>
                <a:cs typeface="Trebuchet MS"/>
              </a:rPr>
              <a:t>All </a:t>
            </a:r>
            <a:r>
              <a:rPr sz="2400" spc="-65" dirty="0">
                <a:solidFill>
                  <a:srgbClr val="4E3A2F"/>
                </a:solidFill>
                <a:cs typeface="Trebuchet MS"/>
              </a:rPr>
              <a:t>data 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within </a:t>
            </a:r>
            <a:r>
              <a:rPr sz="2400" spc="-35" dirty="0">
                <a:solidFill>
                  <a:srgbClr val="4E3A2F"/>
                </a:solidFill>
                <a:cs typeface="Trebuchet MS"/>
              </a:rPr>
              <a:t>each </a:t>
            </a:r>
            <a:r>
              <a:rPr sz="2400" spc="-55" dirty="0">
                <a:solidFill>
                  <a:srgbClr val="4E3A2F"/>
                </a:solidFill>
                <a:cs typeface="Trebuchet MS"/>
              </a:rPr>
              <a:t>column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have </a:t>
            </a:r>
            <a:r>
              <a:rPr sz="2400" spc="-100" dirty="0">
                <a:solidFill>
                  <a:srgbClr val="4E3A2F"/>
                </a:solidFill>
                <a:cs typeface="Trebuchet MS"/>
              </a:rPr>
              <a:t>the </a:t>
            </a:r>
            <a:r>
              <a:rPr sz="2400" spc="10" dirty="0">
                <a:solidFill>
                  <a:srgbClr val="4E3A2F"/>
                </a:solidFill>
                <a:cs typeface="Trebuchet MS"/>
              </a:rPr>
              <a:t>same 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type </a:t>
            </a:r>
            <a:r>
              <a:rPr sz="2400" spc="-90" dirty="0">
                <a:solidFill>
                  <a:srgbClr val="4E3A2F"/>
                </a:solidFill>
                <a:cs typeface="Trebuchet MS"/>
              </a:rPr>
              <a:t>which </a:t>
            </a:r>
            <a:r>
              <a:rPr sz="2400" spc="-5" dirty="0">
                <a:solidFill>
                  <a:srgbClr val="4E3A2F"/>
                </a:solidFill>
                <a:cs typeface="Trebuchet MS"/>
              </a:rPr>
              <a:t>makes</a:t>
            </a:r>
            <a:r>
              <a:rPr sz="2400" spc="-5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80" dirty="0">
                <a:solidFill>
                  <a:srgbClr val="4E3A2F"/>
                </a:solidFill>
                <a:cs typeface="Trebuchet MS"/>
              </a:rPr>
              <a:t>it  </a:t>
            </a:r>
            <a:r>
              <a:rPr sz="2400" spc="-85" dirty="0">
                <a:solidFill>
                  <a:srgbClr val="4E3A2F"/>
                </a:solidFill>
                <a:cs typeface="Trebuchet MS"/>
              </a:rPr>
              <a:t>ideal </a:t>
            </a:r>
            <a:r>
              <a:rPr sz="2400" spc="-140" dirty="0">
                <a:solidFill>
                  <a:srgbClr val="4E3A2F"/>
                </a:solidFill>
                <a:cs typeface="Trebuchet MS"/>
              </a:rPr>
              <a:t>for</a:t>
            </a:r>
            <a:r>
              <a:rPr sz="2400" spc="-17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55" dirty="0">
                <a:solidFill>
                  <a:srgbClr val="4E3A2F"/>
                </a:solidFill>
                <a:cs typeface="Trebuchet MS"/>
              </a:rPr>
              <a:t>compression.</a:t>
            </a:r>
            <a:endParaRPr sz="2400">
              <a:cs typeface="Trebuchet MS"/>
            </a:endParaRPr>
          </a:p>
          <a:p>
            <a:pPr marL="355600" marR="431165" indent="-342900" algn="just">
              <a:lnSpc>
                <a:spcPct val="100000"/>
              </a:lnSpc>
              <a:spcBef>
                <a:spcPts val="580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400" spc="-55" smtClean="0">
                <a:solidFill>
                  <a:srgbClr val="4E3A2F"/>
                </a:solidFill>
                <a:cs typeface="Trebuchet MS"/>
              </a:rPr>
              <a:t>Column</a:t>
            </a:r>
            <a:r>
              <a:rPr sz="2400" spc="-14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35" dirty="0">
                <a:solidFill>
                  <a:srgbClr val="4E3A2F"/>
                </a:solidFill>
                <a:cs typeface="Trebuchet MS"/>
              </a:rPr>
              <a:t>stores</a:t>
            </a:r>
            <a:r>
              <a:rPr sz="24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25" dirty="0">
                <a:solidFill>
                  <a:srgbClr val="4E3A2F"/>
                </a:solidFill>
                <a:cs typeface="Trebuchet MS"/>
              </a:rPr>
              <a:t>can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05" dirty="0">
                <a:solidFill>
                  <a:srgbClr val="4E3A2F"/>
                </a:solidFill>
                <a:cs typeface="Trebuchet MS"/>
              </a:rPr>
              <a:t>improve</a:t>
            </a:r>
            <a:r>
              <a:rPr sz="24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00" dirty="0">
                <a:solidFill>
                  <a:srgbClr val="4E3A2F"/>
                </a:solidFill>
                <a:cs typeface="Trebuchet MS"/>
              </a:rPr>
              <a:t>the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performance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05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4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50" dirty="0">
                <a:solidFill>
                  <a:srgbClr val="4E3A2F"/>
                </a:solidFill>
                <a:cs typeface="Trebuchet MS"/>
              </a:rPr>
              <a:t>queries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75" dirty="0">
                <a:solidFill>
                  <a:srgbClr val="4E3A2F"/>
                </a:solidFill>
                <a:cs typeface="Trebuchet MS"/>
              </a:rPr>
              <a:t>as</a:t>
            </a:r>
            <a:r>
              <a:rPr sz="2400" spc="-1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80" dirty="0">
                <a:solidFill>
                  <a:srgbClr val="4E3A2F"/>
                </a:solidFill>
                <a:cs typeface="Trebuchet MS"/>
              </a:rPr>
              <a:t>it  </a:t>
            </a:r>
            <a:r>
              <a:rPr sz="2400" spc="-25" dirty="0">
                <a:solidFill>
                  <a:srgbClr val="4E3A2F"/>
                </a:solidFill>
                <a:cs typeface="Trebuchet MS"/>
              </a:rPr>
              <a:t>can </a:t>
            </a:r>
            <a:r>
              <a:rPr sz="2400" spc="15" dirty="0">
                <a:solidFill>
                  <a:srgbClr val="4E3A2F"/>
                </a:solidFill>
                <a:cs typeface="Trebuchet MS"/>
              </a:rPr>
              <a:t>access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specific </a:t>
            </a:r>
            <a:r>
              <a:rPr sz="2400" spc="-55" dirty="0">
                <a:solidFill>
                  <a:srgbClr val="4E3A2F"/>
                </a:solidFill>
                <a:cs typeface="Trebuchet MS"/>
              </a:rPr>
              <a:t>column</a:t>
            </a:r>
            <a:r>
              <a:rPr sz="2400" spc="-45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05" dirty="0">
                <a:solidFill>
                  <a:srgbClr val="4E3A2F"/>
                </a:solidFill>
                <a:cs typeface="Trebuchet MS"/>
              </a:rPr>
              <a:t>data.</a:t>
            </a:r>
            <a:endParaRPr sz="2400">
              <a:cs typeface="Trebuchet MS"/>
            </a:endParaRPr>
          </a:p>
          <a:p>
            <a:pPr marL="355600" marR="367030" indent="-342900" algn="just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400" spc="-55" smtClean="0">
                <a:solidFill>
                  <a:srgbClr val="4E3A2F"/>
                </a:solidFill>
                <a:cs typeface="Trebuchet MS"/>
              </a:rPr>
              <a:t>High </a:t>
            </a:r>
            <a:r>
              <a:rPr sz="2400" spc="-75" dirty="0">
                <a:solidFill>
                  <a:srgbClr val="4E3A2F"/>
                </a:solidFill>
                <a:cs typeface="Trebuchet MS"/>
              </a:rPr>
              <a:t>performance </a:t>
            </a:r>
            <a:r>
              <a:rPr sz="2400" spc="-30" dirty="0">
                <a:solidFill>
                  <a:srgbClr val="4E3A2F"/>
                </a:solidFill>
                <a:cs typeface="Trebuchet MS"/>
              </a:rPr>
              <a:t>on </a:t>
            </a:r>
            <a:r>
              <a:rPr sz="2400" spc="-65" dirty="0">
                <a:solidFill>
                  <a:srgbClr val="4E3A2F"/>
                </a:solidFill>
                <a:cs typeface="Trebuchet MS"/>
              </a:rPr>
              <a:t>aggregation </a:t>
            </a:r>
            <a:r>
              <a:rPr sz="2400" spc="-55" dirty="0">
                <a:solidFill>
                  <a:srgbClr val="4E3A2F"/>
                </a:solidFill>
                <a:cs typeface="Trebuchet MS"/>
              </a:rPr>
              <a:t>queries </a:t>
            </a:r>
            <a:r>
              <a:rPr sz="2400" spc="-170" dirty="0">
                <a:solidFill>
                  <a:srgbClr val="4E3A2F"/>
                </a:solidFill>
                <a:cs typeface="Trebuchet MS"/>
              </a:rPr>
              <a:t>(e.g. </a:t>
            </a:r>
            <a:r>
              <a:rPr sz="2400" spc="-150" dirty="0">
                <a:solidFill>
                  <a:srgbClr val="4E3A2F"/>
                </a:solidFill>
                <a:cs typeface="Trebuchet MS"/>
              </a:rPr>
              <a:t>COUNT,</a:t>
            </a:r>
            <a:r>
              <a:rPr sz="2400" spc="-36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10" dirty="0">
                <a:solidFill>
                  <a:srgbClr val="4E3A2F"/>
                </a:solidFill>
                <a:cs typeface="Trebuchet MS"/>
              </a:rPr>
              <a:t>SUM,  </a:t>
            </a:r>
            <a:r>
              <a:rPr sz="2400" spc="-195" dirty="0">
                <a:solidFill>
                  <a:srgbClr val="4E3A2F"/>
                </a:solidFill>
                <a:cs typeface="Trebuchet MS"/>
              </a:rPr>
              <a:t>AVG, </a:t>
            </a:r>
            <a:r>
              <a:rPr sz="2400" spc="-20" dirty="0">
                <a:solidFill>
                  <a:srgbClr val="4E3A2F"/>
                </a:solidFill>
                <a:cs typeface="Trebuchet MS"/>
              </a:rPr>
              <a:t>MIN,</a:t>
            </a:r>
            <a:r>
              <a:rPr sz="2400" spc="-6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95" dirty="0">
                <a:solidFill>
                  <a:srgbClr val="4E3A2F"/>
                </a:solidFill>
                <a:cs typeface="Trebuchet MS"/>
              </a:rPr>
              <a:t>MAX).</a:t>
            </a:r>
            <a:endParaRPr sz="2400">
              <a:cs typeface="Trebuchet MS"/>
            </a:endParaRPr>
          </a:p>
          <a:p>
            <a:pPr marL="355600" marR="998219" indent="-342900" algn="just">
              <a:lnSpc>
                <a:spcPct val="100000"/>
              </a:lnSpc>
              <a:spcBef>
                <a:spcPts val="57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400" spc="-45" smtClean="0">
                <a:solidFill>
                  <a:srgbClr val="4E3A2F"/>
                </a:solidFill>
                <a:cs typeface="Trebuchet MS"/>
              </a:rPr>
              <a:t>Works </a:t>
            </a:r>
            <a:r>
              <a:rPr sz="2400" spc="-30" dirty="0">
                <a:solidFill>
                  <a:srgbClr val="4E3A2F"/>
                </a:solidFill>
                <a:cs typeface="Trebuchet MS"/>
              </a:rPr>
              <a:t>on </a:t>
            </a:r>
            <a:r>
              <a:rPr sz="2400" spc="-65" dirty="0">
                <a:solidFill>
                  <a:srgbClr val="4E3A2F"/>
                </a:solidFill>
                <a:cs typeface="Trebuchet MS"/>
              </a:rPr>
              <a:t>data </a:t>
            </a:r>
            <a:r>
              <a:rPr sz="2400" spc="-30" dirty="0">
                <a:solidFill>
                  <a:srgbClr val="4E3A2F"/>
                </a:solidFill>
                <a:cs typeface="Trebuchet MS"/>
              </a:rPr>
              <a:t>warehouses </a:t>
            </a:r>
            <a:r>
              <a:rPr sz="2400" spc="-20" dirty="0">
                <a:solidFill>
                  <a:srgbClr val="4E3A2F"/>
                </a:solidFill>
                <a:cs typeface="Trebuchet MS"/>
              </a:rPr>
              <a:t>and </a:t>
            </a:r>
            <a:r>
              <a:rPr sz="2400" spc="15" dirty="0">
                <a:solidFill>
                  <a:srgbClr val="4E3A2F"/>
                </a:solidFill>
                <a:cs typeface="Trebuchet MS"/>
              </a:rPr>
              <a:t>business </a:t>
            </a:r>
            <a:r>
              <a:rPr sz="2400" spc="-114" dirty="0">
                <a:solidFill>
                  <a:srgbClr val="4E3A2F"/>
                </a:solidFill>
                <a:cs typeface="Trebuchet MS"/>
              </a:rPr>
              <a:t>intelligence,  </a:t>
            </a:r>
            <a:r>
              <a:rPr sz="2400" spc="-60" dirty="0">
                <a:solidFill>
                  <a:srgbClr val="4E3A2F"/>
                </a:solidFill>
                <a:cs typeface="Trebuchet MS"/>
              </a:rPr>
              <a:t>customer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relationship </a:t>
            </a:r>
            <a:r>
              <a:rPr sz="2400" spc="-50" dirty="0">
                <a:solidFill>
                  <a:srgbClr val="4E3A2F"/>
                </a:solidFill>
                <a:cs typeface="Trebuchet MS"/>
              </a:rPr>
              <a:t>management </a:t>
            </a:r>
            <a:r>
              <a:rPr sz="2400" spc="-70" dirty="0">
                <a:solidFill>
                  <a:srgbClr val="4E3A2F"/>
                </a:solidFill>
                <a:cs typeface="Trebuchet MS"/>
              </a:rPr>
              <a:t>(CRM), </a:t>
            </a:r>
            <a:r>
              <a:rPr sz="2400" spc="-90" dirty="0">
                <a:solidFill>
                  <a:srgbClr val="4E3A2F"/>
                </a:solidFill>
                <a:cs typeface="Trebuchet MS"/>
              </a:rPr>
              <a:t>Library</a:t>
            </a:r>
            <a:r>
              <a:rPr sz="2400" spc="-37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75" dirty="0">
                <a:solidFill>
                  <a:srgbClr val="4E3A2F"/>
                </a:solidFill>
                <a:cs typeface="Trebuchet MS"/>
              </a:rPr>
              <a:t>card  </a:t>
            </a:r>
            <a:r>
              <a:rPr sz="2400" spc="-45" dirty="0">
                <a:solidFill>
                  <a:srgbClr val="4E3A2F"/>
                </a:solidFill>
                <a:cs typeface="Trebuchet MS"/>
              </a:rPr>
              <a:t>catalogs</a:t>
            </a:r>
            <a:r>
              <a:rPr sz="24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400" spc="-160" dirty="0">
                <a:solidFill>
                  <a:srgbClr val="4E3A2F"/>
                </a:solidFill>
                <a:cs typeface="Trebuchet MS"/>
              </a:rPr>
              <a:t>etc.</a:t>
            </a:r>
            <a:endParaRPr sz="2400"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730" y="1046225"/>
            <a:ext cx="8629650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1844801"/>
            <a:ext cx="6858000" cy="1836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6327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COLUMN </a:t>
            </a:r>
            <a:r>
              <a:rPr sz="3600" spc="-10" dirty="0"/>
              <a:t>ORIENTED</a:t>
            </a:r>
            <a:r>
              <a:rPr sz="3600" spc="-425" dirty="0"/>
              <a:t> </a:t>
            </a:r>
            <a:r>
              <a:rPr sz="3600" spc="25" dirty="0"/>
              <a:t>DATABASES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658622" y="4104385"/>
            <a:ext cx="790702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cs typeface="Arial"/>
              </a:rPr>
              <a:t>Row </a:t>
            </a:r>
            <a:r>
              <a:rPr sz="2000" b="1" spc="-5" dirty="0">
                <a:cs typeface="Arial"/>
              </a:rPr>
              <a:t>Key</a:t>
            </a:r>
            <a:r>
              <a:rPr sz="2000" spc="-5" dirty="0">
                <a:cs typeface="Arial"/>
              </a:rPr>
              <a:t>. Each row has a unique </a:t>
            </a:r>
            <a:r>
              <a:rPr sz="2000" spc="-35" dirty="0">
                <a:cs typeface="Arial"/>
              </a:rPr>
              <a:t>key, </a:t>
            </a:r>
            <a:r>
              <a:rPr sz="2000" spc="-5" dirty="0">
                <a:cs typeface="Arial"/>
              </a:rPr>
              <a:t>which is a unique identifier for that</a:t>
            </a:r>
            <a:r>
              <a:rPr sz="2000" spc="180" dirty="0">
                <a:cs typeface="Arial"/>
              </a:rPr>
              <a:t> </a:t>
            </a:r>
            <a:r>
              <a:rPr sz="2000" spc="-30" dirty="0">
                <a:cs typeface="Arial"/>
              </a:rPr>
              <a:t>row.</a:t>
            </a:r>
            <a:endParaRPr sz="2000"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b="1" spc="-5" dirty="0">
                <a:cs typeface="Arial"/>
              </a:rPr>
              <a:t>Column</a:t>
            </a:r>
            <a:r>
              <a:rPr sz="2000" spc="-5" dirty="0">
                <a:cs typeface="Arial"/>
              </a:rPr>
              <a:t>. Each column contains a name, a value, and</a:t>
            </a:r>
            <a:r>
              <a:rPr sz="2000" spc="55" dirty="0">
                <a:cs typeface="Arial"/>
              </a:rPr>
              <a:t> </a:t>
            </a:r>
            <a:r>
              <a:rPr sz="2000" spc="-5" dirty="0">
                <a:cs typeface="Arial"/>
              </a:rPr>
              <a:t>timestamp.</a:t>
            </a:r>
            <a:endParaRPr sz="2000">
              <a:cs typeface="Arial"/>
            </a:endParaRPr>
          </a:p>
          <a:p>
            <a:pPr marL="469900" algn="just">
              <a:lnSpc>
                <a:spcPct val="100000"/>
              </a:lnSpc>
            </a:pPr>
            <a:r>
              <a:rPr sz="2000" b="1" spc="-5" dirty="0">
                <a:cs typeface="Arial"/>
              </a:rPr>
              <a:t>Name</a:t>
            </a:r>
            <a:r>
              <a:rPr sz="2000" spc="-5" dirty="0">
                <a:cs typeface="Arial"/>
              </a:rPr>
              <a:t>. </a:t>
            </a:r>
            <a:r>
              <a:rPr sz="2000" dirty="0">
                <a:cs typeface="Arial"/>
              </a:rPr>
              <a:t>This </a:t>
            </a:r>
            <a:r>
              <a:rPr sz="2000" spc="-5" dirty="0">
                <a:cs typeface="Arial"/>
              </a:rPr>
              <a:t>is </a:t>
            </a:r>
            <a:r>
              <a:rPr sz="2000" dirty="0">
                <a:cs typeface="Arial"/>
              </a:rPr>
              <a:t>the </a:t>
            </a:r>
            <a:r>
              <a:rPr sz="2000" spc="-5" dirty="0">
                <a:cs typeface="Arial"/>
              </a:rPr>
              <a:t>name </a:t>
            </a:r>
            <a:r>
              <a:rPr sz="2000" dirty="0">
                <a:cs typeface="Arial"/>
              </a:rPr>
              <a:t>of the </a:t>
            </a:r>
            <a:r>
              <a:rPr sz="2000" spc="-5" dirty="0">
                <a:cs typeface="Arial"/>
              </a:rPr>
              <a:t>name/value</a:t>
            </a:r>
            <a:r>
              <a:rPr sz="2000" spc="-55" dirty="0">
                <a:cs typeface="Arial"/>
              </a:rPr>
              <a:t> </a:t>
            </a:r>
            <a:r>
              <a:rPr sz="2000" spc="-25" dirty="0">
                <a:cs typeface="Arial"/>
              </a:rPr>
              <a:t>pair.</a:t>
            </a:r>
            <a:endParaRPr sz="2000">
              <a:cs typeface="Arial"/>
            </a:endParaRPr>
          </a:p>
          <a:p>
            <a:pPr marL="469900" algn="just">
              <a:lnSpc>
                <a:spcPct val="100000"/>
              </a:lnSpc>
            </a:pPr>
            <a:r>
              <a:rPr sz="2000" b="1" spc="-20" dirty="0">
                <a:cs typeface="Arial"/>
              </a:rPr>
              <a:t>Value</a:t>
            </a:r>
            <a:r>
              <a:rPr sz="2000" spc="-20" dirty="0">
                <a:cs typeface="Arial"/>
              </a:rPr>
              <a:t>. </a:t>
            </a:r>
            <a:r>
              <a:rPr sz="2000" dirty="0">
                <a:cs typeface="Arial"/>
              </a:rPr>
              <a:t>This </a:t>
            </a:r>
            <a:r>
              <a:rPr sz="2000" spc="-5" dirty="0">
                <a:cs typeface="Arial"/>
              </a:rPr>
              <a:t>is </a:t>
            </a:r>
            <a:r>
              <a:rPr sz="2000" dirty="0">
                <a:cs typeface="Arial"/>
              </a:rPr>
              <a:t>the </a:t>
            </a:r>
            <a:r>
              <a:rPr sz="2000" spc="-5" dirty="0">
                <a:cs typeface="Arial"/>
              </a:rPr>
              <a:t>value </a:t>
            </a:r>
            <a:r>
              <a:rPr sz="2000" dirty="0">
                <a:cs typeface="Arial"/>
              </a:rPr>
              <a:t>of </a:t>
            </a:r>
            <a:r>
              <a:rPr sz="2000" spc="-5" dirty="0">
                <a:cs typeface="Arial"/>
              </a:rPr>
              <a:t>the name/value</a:t>
            </a:r>
            <a:r>
              <a:rPr sz="2000" spc="-25" dirty="0">
                <a:cs typeface="Arial"/>
              </a:rPr>
              <a:t> pair.</a:t>
            </a:r>
            <a:endParaRPr sz="2000">
              <a:cs typeface="Arial"/>
            </a:endParaRPr>
          </a:p>
          <a:p>
            <a:pPr marL="469900" algn="just">
              <a:lnSpc>
                <a:spcPct val="100000"/>
              </a:lnSpc>
            </a:pPr>
            <a:r>
              <a:rPr sz="2000" b="1" spc="-5" dirty="0">
                <a:cs typeface="Arial"/>
              </a:rPr>
              <a:t>Timestamp</a:t>
            </a:r>
            <a:r>
              <a:rPr sz="2000" spc="-5" dirty="0">
                <a:cs typeface="Arial"/>
              </a:rPr>
              <a:t>. </a:t>
            </a:r>
            <a:r>
              <a:rPr sz="2000" dirty="0">
                <a:cs typeface="Arial"/>
              </a:rPr>
              <a:t>This </a:t>
            </a:r>
            <a:r>
              <a:rPr sz="2000" spc="-5" dirty="0">
                <a:cs typeface="Arial"/>
              </a:rPr>
              <a:t>provides </a:t>
            </a:r>
            <a:r>
              <a:rPr sz="2000" dirty="0">
                <a:cs typeface="Arial"/>
              </a:rPr>
              <a:t>the date and time that </a:t>
            </a:r>
            <a:r>
              <a:rPr sz="2000" spc="-5" dirty="0">
                <a:cs typeface="Arial"/>
              </a:rPr>
              <a:t>the data </a:t>
            </a:r>
            <a:r>
              <a:rPr sz="2000" dirty="0">
                <a:cs typeface="Arial"/>
              </a:rPr>
              <a:t>was</a:t>
            </a:r>
            <a:r>
              <a:rPr sz="2000" spc="-70" dirty="0">
                <a:cs typeface="Arial"/>
              </a:rPr>
              <a:t> </a:t>
            </a:r>
            <a:r>
              <a:rPr sz="2000" dirty="0">
                <a:cs typeface="Arial"/>
              </a:rPr>
              <a:t>inserted.</a:t>
            </a:r>
            <a:endParaRPr sz="2000">
              <a:cs typeface="Arial"/>
            </a:endParaRPr>
          </a:p>
          <a:p>
            <a:pPr marL="469900" algn="just">
              <a:lnSpc>
                <a:spcPct val="100000"/>
              </a:lnSpc>
            </a:pPr>
            <a:r>
              <a:rPr sz="2000" spc="-5" dirty="0">
                <a:cs typeface="Arial"/>
              </a:rPr>
              <a:t>This can be used </a:t>
            </a:r>
            <a:r>
              <a:rPr sz="2000" dirty="0">
                <a:cs typeface="Arial"/>
              </a:rPr>
              <a:t>to </a:t>
            </a:r>
            <a:r>
              <a:rPr sz="2000" spc="-5" dirty="0">
                <a:cs typeface="Arial"/>
              </a:rPr>
              <a:t>determine the </a:t>
            </a:r>
            <a:r>
              <a:rPr sz="2000" dirty="0">
                <a:cs typeface="Arial"/>
              </a:rPr>
              <a:t>most </a:t>
            </a:r>
            <a:r>
              <a:rPr sz="2000" spc="-5" dirty="0">
                <a:cs typeface="Arial"/>
              </a:rPr>
              <a:t>recent version </a:t>
            </a:r>
            <a:r>
              <a:rPr sz="2000" dirty="0">
                <a:cs typeface="Arial"/>
              </a:rPr>
              <a:t>of</a:t>
            </a:r>
            <a:r>
              <a:rPr sz="2000" spc="45" dirty="0">
                <a:cs typeface="Arial"/>
              </a:rPr>
              <a:t> </a:t>
            </a:r>
            <a:r>
              <a:rPr sz="2000" dirty="0">
                <a:cs typeface="Arial"/>
              </a:rPr>
              <a:t>data.</a:t>
            </a:r>
            <a:endParaRPr sz="2000">
              <a:cs typeface="Arial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730" y="1046225"/>
            <a:ext cx="8629650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8379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COLUMN </a:t>
            </a:r>
            <a:r>
              <a:rPr sz="3200" spc="-10"/>
              <a:t>ORIENTED</a:t>
            </a:r>
            <a:r>
              <a:rPr sz="3200" spc="-425"/>
              <a:t> </a:t>
            </a:r>
            <a:r>
              <a:rPr sz="3200" spc="25" smtClean="0"/>
              <a:t>DATABASES</a:t>
            </a:r>
            <a:r>
              <a:rPr lang="en-US" sz="3200" spc="25" dirty="0" smtClean="0"/>
              <a:t> EXAMPLE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381000" y="1143000"/>
            <a:ext cx="79070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000" spc="-95" dirty="0" smtClean="0"/>
              <a:t>Examples: </a:t>
            </a:r>
            <a:r>
              <a:rPr lang="en-US" sz="2000" spc="-150" dirty="0" err="1" smtClean="0"/>
              <a:t>BigTable</a:t>
            </a:r>
            <a:r>
              <a:rPr lang="en-US" sz="2000" spc="-150" dirty="0" smtClean="0"/>
              <a:t>, </a:t>
            </a:r>
            <a:r>
              <a:rPr lang="en-US" sz="2000" spc="-35" dirty="0" smtClean="0"/>
              <a:t>Cassandra,</a:t>
            </a:r>
            <a:r>
              <a:rPr lang="en-US" sz="2000" spc="-630" dirty="0" smtClean="0"/>
              <a:t> </a:t>
            </a:r>
            <a:r>
              <a:rPr lang="en-US" sz="2000" spc="-20" dirty="0" err="1" smtClean="0"/>
              <a:t>SimpleDB</a:t>
            </a:r>
            <a:endParaRPr sz="2000">
              <a:cs typeface="Arial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1295400" y="1752600"/>
            <a:ext cx="6982968" cy="425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just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39046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5" dirty="0"/>
              <a:t>GRAPH</a:t>
            </a:r>
            <a:r>
              <a:rPr sz="3600" spc="-250" dirty="0"/>
              <a:t> </a:t>
            </a:r>
            <a:r>
              <a:rPr sz="3600" spc="25" dirty="0"/>
              <a:t>DATABASES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04800" y="1066808"/>
            <a:ext cx="8382000" cy="2060307"/>
          </a:xfrm>
          <a:prstGeom prst="rect">
            <a:avLst/>
          </a:prstGeom>
        </p:spPr>
        <p:txBody>
          <a:bodyPr vert="horz" wrap="square" lIns="0" tIns="89661" rIns="0" bIns="0" rtlCol="0">
            <a:spAutoFit/>
          </a:bodyPr>
          <a:lstStyle/>
          <a:p>
            <a:pPr marL="481330" marR="5080" indent="-342900">
              <a:lnSpc>
                <a:spcPct val="100000"/>
              </a:lnSpc>
              <a:spcBef>
                <a:spcPts val="100"/>
              </a:spcBef>
            </a:pPr>
            <a:r>
              <a:rPr spc="-175" smtClean="0"/>
              <a:t>A</a:t>
            </a:r>
            <a:r>
              <a:rPr spc="-165" smtClean="0"/>
              <a:t> </a:t>
            </a:r>
            <a:r>
              <a:rPr spc="-70" dirty="0"/>
              <a:t>graph</a:t>
            </a:r>
            <a:r>
              <a:rPr spc="-170" dirty="0"/>
              <a:t> </a:t>
            </a:r>
            <a:r>
              <a:rPr spc="-85" dirty="0"/>
              <a:t>data</a:t>
            </a:r>
            <a:r>
              <a:rPr spc="-165" dirty="0"/>
              <a:t> </a:t>
            </a:r>
            <a:r>
              <a:rPr spc="-110" dirty="0"/>
              <a:t>structure</a:t>
            </a:r>
            <a:r>
              <a:rPr spc="-175" dirty="0"/>
              <a:t> </a:t>
            </a:r>
            <a:r>
              <a:rPr spc="-10" dirty="0"/>
              <a:t>consists</a:t>
            </a:r>
            <a:r>
              <a:rPr spc="-145" dirty="0"/>
              <a:t> </a:t>
            </a:r>
            <a:r>
              <a:rPr spc="-140" dirty="0"/>
              <a:t>of</a:t>
            </a:r>
            <a:r>
              <a:rPr spc="-165" dirty="0"/>
              <a:t> </a:t>
            </a:r>
            <a:r>
              <a:rPr spc="10" dirty="0"/>
              <a:t>a</a:t>
            </a:r>
            <a:r>
              <a:rPr spc="-165" dirty="0"/>
              <a:t> </a:t>
            </a:r>
            <a:r>
              <a:rPr spc="-175" dirty="0"/>
              <a:t>finite</a:t>
            </a:r>
            <a:r>
              <a:rPr spc="-150" dirty="0"/>
              <a:t> </a:t>
            </a:r>
            <a:r>
              <a:rPr spc="-235" dirty="0"/>
              <a:t>(and  </a:t>
            </a:r>
            <a:r>
              <a:rPr spc="-65" dirty="0"/>
              <a:t>possibly </a:t>
            </a:r>
            <a:r>
              <a:rPr spc="-120" dirty="0"/>
              <a:t>mutable) </a:t>
            </a:r>
            <a:r>
              <a:rPr spc="-70" dirty="0"/>
              <a:t>set </a:t>
            </a:r>
            <a:r>
              <a:rPr spc="-140" dirty="0"/>
              <a:t>of </a:t>
            </a:r>
            <a:r>
              <a:rPr spc="-114" dirty="0"/>
              <a:t>ordered </a:t>
            </a:r>
            <a:r>
              <a:rPr spc="-105" dirty="0"/>
              <a:t>pairs, </a:t>
            </a:r>
            <a:r>
              <a:rPr spc="-110" dirty="0"/>
              <a:t>called  </a:t>
            </a:r>
            <a:r>
              <a:rPr spc="-15" dirty="0"/>
              <a:t>edges </a:t>
            </a:r>
            <a:r>
              <a:rPr spc="-125" dirty="0"/>
              <a:t>or </a:t>
            </a:r>
            <a:r>
              <a:rPr spc="-105" dirty="0"/>
              <a:t>arcs, </a:t>
            </a:r>
            <a:r>
              <a:rPr spc="-140" dirty="0"/>
              <a:t>of </a:t>
            </a:r>
            <a:r>
              <a:rPr spc="-110" dirty="0"/>
              <a:t>certain </a:t>
            </a:r>
            <a:r>
              <a:rPr spc="-114" dirty="0"/>
              <a:t>entities </a:t>
            </a:r>
            <a:r>
              <a:rPr spc="-110" dirty="0"/>
              <a:t>called </a:t>
            </a:r>
            <a:r>
              <a:rPr spc="-10" dirty="0"/>
              <a:t>nodes  </a:t>
            </a:r>
            <a:r>
              <a:rPr spc="-125" dirty="0"/>
              <a:t>or</a:t>
            </a:r>
            <a:r>
              <a:rPr spc="-170" dirty="0"/>
              <a:t> </a:t>
            </a:r>
            <a:r>
              <a:rPr spc="-135" dirty="0"/>
              <a:t>vertices.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40101" y="3861053"/>
            <a:ext cx="4276344" cy="252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4558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5"/>
              <a:t>GRAPH </a:t>
            </a:r>
            <a:r>
              <a:rPr sz="3600" spc="25" smtClean="0"/>
              <a:t>DATABASES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500886"/>
            <a:ext cx="8180705" cy="47198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135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135" smtClean="0">
                <a:solidFill>
                  <a:srgbClr val="4E3A2F"/>
                </a:solidFill>
                <a:cs typeface="Trebuchet MS"/>
              </a:rPr>
              <a:t>A </a:t>
            </a:r>
            <a:r>
              <a:rPr sz="2500" spc="-50" dirty="0">
                <a:solidFill>
                  <a:srgbClr val="4E3A2F"/>
                </a:solidFill>
                <a:cs typeface="Trebuchet MS"/>
              </a:rPr>
              <a:t>graph </a:t>
            </a:r>
            <a:r>
              <a:rPr sz="2500" spc="-25" dirty="0">
                <a:solidFill>
                  <a:srgbClr val="4E3A2F"/>
                </a:solidFill>
                <a:cs typeface="Trebuchet MS"/>
              </a:rPr>
              <a:t>database </a:t>
            </a:r>
            <a:r>
              <a:rPr sz="2500" spc="-40" dirty="0">
                <a:solidFill>
                  <a:srgbClr val="4E3A2F"/>
                </a:solidFill>
                <a:cs typeface="Trebuchet MS"/>
              </a:rPr>
              <a:t>stores </a:t>
            </a:r>
            <a:r>
              <a:rPr sz="2500" spc="-65" dirty="0">
                <a:solidFill>
                  <a:srgbClr val="4E3A2F"/>
                </a:solidFill>
                <a:cs typeface="Trebuchet MS"/>
              </a:rPr>
              <a:t>data </a:t>
            </a:r>
            <a:r>
              <a:rPr sz="2500" spc="-80" dirty="0">
                <a:solidFill>
                  <a:srgbClr val="4E3A2F"/>
                </a:solidFill>
                <a:cs typeface="Trebuchet MS"/>
              </a:rPr>
              <a:t>in </a:t>
            </a:r>
            <a:r>
              <a:rPr sz="2500" spc="10">
                <a:solidFill>
                  <a:srgbClr val="4E3A2F"/>
                </a:solidFill>
                <a:cs typeface="Trebuchet MS"/>
              </a:rPr>
              <a:t>a</a:t>
            </a:r>
            <a:r>
              <a:rPr sz="2500" spc="-52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95" smtClean="0">
                <a:solidFill>
                  <a:srgbClr val="4E3A2F"/>
                </a:solidFill>
                <a:cs typeface="Trebuchet MS"/>
              </a:rPr>
              <a:t>graph.</a:t>
            </a:r>
            <a:endParaRPr lang="en-US" sz="2500" spc="-95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150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150" smtClean="0">
                <a:solidFill>
                  <a:srgbClr val="4E3A2F"/>
                </a:solidFill>
                <a:cs typeface="Trebuchet MS"/>
              </a:rPr>
              <a:t>It</a:t>
            </a:r>
            <a:r>
              <a:rPr sz="2500" spc="-130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is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capable</a:t>
            </a:r>
            <a:r>
              <a:rPr sz="25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10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5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00" dirty="0">
                <a:solidFill>
                  <a:srgbClr val="4E3A2F"/>
                </a:solidFill>
                <a:cs typeface="Trebuchet MS"/>
              </a:rPr>
              <a:t>elegantly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70" dirty="0">
                <a:solidFill>
                  <a:srgbClr val="4E3A2F"/>
                </a:solidFill>
                <a:cs typeface="Trebuchet MS"/>
              </a:rPr>
              <a:t>representing</a:t>
            </a:r>
            <a:r>
              <a:rPr sz="25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80" dirty="0">
                <a:solidFill>
                  <a:srgbClr val="4E3A2F"/>
                </a:solidFill>
                <a:cs typeface="Trebuchet MS"/>
              </a:rPr>
              <a:t>any</a:t>
            </a:r>
            <a:r>
              <a:rPr sz="2500" spc="-1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kind</a:t>
            </a:r>
            <a:r>
              <a:rPr sz="25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10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65" dirty="0">
                <a:solidFill>
                  <a:srgbClr val="4E3A2F"/>
                </a:solidFill>
                <a:cs typeface="Trebuchet MS"/>
              </a:rPr>
              <a:t>data</a:t>
            </a:r>
            <a:r>
              <a:rPr sz="2500" spc="-12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75" dirty="0">
                <a:solidFill>
                  <a:srgbClr val="4E3A2F"/>
                </a:solidFill>
                <a:cs typeface="Trebuchet MS"/>
              </a:rPr>
              <a:t>in</a:t>
            </a:r>
            <a:r>
              <a:rPr sz="25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  </a:t>
            </a:r>
            <a:r>
              <a:rPr sz="2500" spc="-100">
                <a:solidFill>
                  <a:srgbClr val="4E3A2F"/>
                </a:solidFill>
                <a:cs typeface="Trebuchet MS"/>
              </a:rPr>
              <a:t>highly </a:t>
            </a:r>
            <a:r>
              <a:rPr lang="en-US" sz="2500" spc="-100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35" smtClean="0">
                <a:solidFill>
                  <a:srgbClr val="4E3A2F"/>
                </a:solidFill>
                <a:cs typeface="Trebuchet MS"/>
              </a:rPr>
              <a:t>accessible</a:t>
            </a:r>
            <a:r>
              <a:rPr sz="2500" spc="-17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220" smtClean="0">
                <a:solidFill>
                  <a:srgbClr val="4E3A2F"/>
                </a:solidFill>
                <a:cs typeface="Trebuchet MS"/>
              </a:rPr>
              <a:t>way.</a:t>
            </a:r>
            <a:endParaRPr lang="en-US" sz="2500" spc="-220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135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135" smtClean="0">
                <a:solidFill>
                  <a:srgbClr val="4E3A2F"/>
                </a:solidFill>
                <a:cs typeface="Trebuchet MS"/>
              </a:rPr>
              <a:t>A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graph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25" dirty="0">
                <a:solidFill>
                  <a:srgbClr val="4E3A2F"/>
                </a:solidFill>
                <a:cs typeface="Trebuchet MS"/>
              </a:rPr>
              <a:t>database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dirty="0">
                <a:solidFill>
                  <a:srgbClr val="4E3A2F"/>
                </a:solidFill>
                <a:cs typeface="Trebuchet MS"/>
              </a:rPr>
              <a:t>is</a:t>
            </a:r>
            <a:r>
              <a:rPr sz="2500" spc="-1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00" dirty="0">
                <a:solidFill>
                  <a:srgbClr val="4E3A2F"/>
                </a:solidFill>
                <a:cs typeface="Trebuchet MS"/>
              </a:rPr>
              <a:t>collection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10" dirty="0">
                <a:solidFill>
                  <a:srgbClr val="4E3A2F"/>
                </a:solidFill>
                <a:cs typeface="Trebuchet MS"/>
              </a:rPr>
              <a:t>of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" dirty="0">
                <a:solidFill>
                  <a:srgbClr val="4E3A2F"/>
                </a:solidFill>
                <a:cs typeface="Trebuchet MS"/>
              </a:rPr>
              <a:t>nodes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20">
                <a:solidFill>
                  <a:srgbClr val="4E3A2F"/>
                </a:solidFill>
                <a:cs typeface="Trebuchet MS"/>
              </a:rPr>
              <a:t>and</a:t>
            </a:r>
            <a:r>
              <a:rPr sz="2500" spc="-13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0" smtClean="0">
                <a:solidFill>
                  <a:srgbClr val="4E3A2F"/>
                </a:solidFill>
                <a:cs typeface="Trebuchet MS"/>
              </a:rPr>
              <a:t>edges</a:t>
            </a:r>
            <a:endParaRPr lang="en-US" sz="2500" spc="-10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sz="2500" spc="-15" smtClean="0">
                <a:solidFill>
                  <a:srgbClr val="4E3A2F"/>
                </a:solidFill>
                <a:cs typeface="Trebuchet MS"/>
              </a:rPr>
              <a:t>Each </a:t>
            </a:r>
            <a:r>
              <a:rPr sz="2500" spc="-40" dirty="0">
                <a:solidFill>
                  <a:srgbClr val="4E3A2F"/>
                </a:solidFill>
                <a:cs typeface="Trebuchet MS"/>
              </a:rPr>
              <a:t>node </a:t>
            </a:r>
            <a:r>
              <a:rPr sz="2500" spc="-50" dirty="0">
                <a:solidFill>
                  <a:srgbClr val="4E3A2F"/>
                </a:solidFill>
                <a:cs typeface="Trebuchet MS"/>
              </a:rPr>
              <a:t>represents </a:t>
            </a:r>
            <a:r>
              <a:rPr sz="2500" spc="-5" dirty="0">
                <a:solidFill>
                  <a:srgbClr val="4E3A2F"/>
                </a:solidFill>
                <a:cs typeface="Trebuchet MS"/>
              </a:rPr>
              <a:t>an 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entity </a:t>
            </a:r>
            <a:r>
              <a:rPr sz="2500" spc="-35" dirty="0">
                <a:solidFill>
                  <a:srgbClr val="4E3A2F"/>
                </a:solidFill>
                <a:cs typeface="Trebuchet MS"/>
              </a:rPr>
              <a:t>(such </a:t>
            </a:r>
            <a:r>
              <a:rPr sz="2500" spc="75" dirty="0">
                <a:solidFill>
                  <a:srgbClr val="4E3A2F"/>
                </a:solidFill>
                <a:cs typeface="Trebuchet MS"/>
              </a:rPr>
              <a:t>as</a:t>
            </a:r>
            <a:r>
              <a:rPr sz="2500" spc="-50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 </a:t>
            </a:r>
            <a:r>
              <a:rPr sz="2500" spc="-65" dirty="0">
                <a:solidFill>
                  <a:srgbClr val="4E3A2F"/>
                </a:solidFill>
                <a:cs typeface="Trebuchet MS"/>
              </a:rPr>
              <a:t>student </a:t>
            </a:r>
            <a:r>
              <a:rPr sz="2500" spc="-340" dirty="0">
                <a:solidFill>
                  <a:srgbClr val="4E3A2F"/>
                </a:solidFill>
                <a:cs typeface="Trebuchet MS"/>
              </a:rPr>
              <a:t>or  </a:t>
            </a:r>
            <a:r>
              <a:rPr sz="2500" spc="-10" dirty="0">
                <a:solidFill>
                  <a:srgbClr val="4E3A2F"/>
                </a:solidFill>
                <a:cs typeface="Trebuchet MS"/>
              </a:rPr>
              <a:t>business)</a:t>
            </a:r>
            <a:r>
              <a:rPr sz="2500" spc="-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20" dirty="0">
                <a:solidFill>
                  <a:srgbClr val="4E3A2F"/>
                </a:solidFill>
                <a:cs typeface="Trebuchet MS"/>
              </a:rPr>
              <a:t>and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35" dirty="0">
                <a:solidFill>
                  <a:srgbClr val="4E3A2F"/>
                </a:solidFill>
                <a:cs typeface="Trebuchet MS"/>
              </a:rPr>
              <a:t>each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0" dirty="0">
                <a:solidFill>
                  <a:srgbClr val="4E3A2F"/>
                </a:solidFill>
                <a:cs typeface="Trebuchet MS"/>
              </a:rPr>
              <a:t>edge</a:t>
            </a:r>
            <a:r>
              <a:rPr sz="2500" spc="-1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0" dirty="0">
                <a:solidFill>
                  <a:srgbClr val="4E3A2F"/>
                </a:solidFill>
                <a:cs typeface="Trebuchet MS"/>
              </a:rPr>
              <a:t>represents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70" dirty="0">
                <a:solidFill>
                  <a:srgbClr val="4E3A2F"/>
                </a:solidFill>
                <a:cs typeface="Trebuchet MS"/>
              </a:rPr>
              <a:t>connection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95" dirty="0">
                <a:solidFill>
                  <a:srgbClr val="4E3A2F"/>
                </a:solidFill>
                <a:cs typeface="Trebuchet MS"/>
              </a:rPr>
              <a:t>or  </a:t>
            </a:r>
            <a:r>
              <a:rPr sz="2500" spc="-70" dirty="0">
                <a:solidFill>
                  <a:srgbClr val="4E3A2F"/>
                </a:solidFill>
                <a:cs typeface="Trebuchet MS"/>
              </a:rPr>
              <a:t>relationship </a:t>
            </a:r>
            <a:r>
              <a:rPr sz="2500" spc="-105" dirty="0">
                <a:solidFill>
                  <a:srgbClr val="4E3A2F"/>
                </a:solidFill>
                <a:cs typeface="Trebuchet MS"/>
              </a:rPr>
              <a:t>between </a:t>
            </a:r>
            <a:r>
              <a:rPr sz="2500" spc="-170">
                <a:solidFill>
                  <a:srgbClr val="4E3A2F"/>
                </a:solidFill>
                <a:cs typeface="Trebuchet MS"/>
              </a:rPr>
              <a:t>two</a:t>
            </a:r>
            <a:r>
              <a:rPr sz="2500" spc="-235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0" smtClean="0">
                <a:solidFill>
                  <a:srgbClr val="4E3A2F"/>
                </a:solidFill>
                <a:cs typeface="Trebuchet MS"/>
              </a:rPr>
              <a:t>nodes.</a:t>
            </a:r>
            <a:endParaRPr lang="en-US" sz="2500" spc="-50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90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90" smtClean="0">
                <a:solidFill>
                  <a:srgbClr val="4E3A2F"/>
                </a:solidFill>
                <a:cs typeface="Trebuchet MS"/>
              </a:rPr>
              <a:t>Every </a:t>
            </a:r>
            <a:r>
              <a:rPr sz="2500" spc="-40" dirty="0">
                <a:solidFill>
                  <a:srgbClr val="4E3A2F"/>
                </a:solidFill>
                <a:cs typeface="Trebuchet MS"/>
              </a:rPr>
              <a:t>node </a:t>
            </a:r>
            <a:r>
              <a:rPr sz="2500" spc="-20" dirty="0">
                <a:solidFill>
                  <a:srgbClr val="4E3A2F"/>
                </a:solidFill>
                <a:cs typeface="Trebuchet MS"/>
              </a:rPr>
              <a:t>and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edge </a:t>
            </a:r>
            <a:r>
              <a:rPr sz="2500" dirty="0">
                <a:solidFill>
                  <a:srgbClr val="4E3A2F"/>
                </a:solidFill>
                <a:cs typeface="Trebuchet MS"/>
              </a:rPr>
              <a:t>is </a:t>
            </a:r>
            <a:r>
              <a:rPr sz="2500" spc="-80" dirty="0">
                <a:solidFill>
                  <a:srgbClr val="4E3A2F"/>
                </a:solidFill>
                <a:cs typeface="Trebuchet MS"/>
              </a:rPr>
              <a:t>defined 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by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 </a:t>
            </a:r>
            <a:r>
              <a:rPr sz="2500" spc="-55">
                <a:solidFill>
                  <a:srgbClr val="4E3A2F"/>
                </a:solidFill>
                <a:cs typeface="Trebuchet MS"/>
              </a:rPr>
              <a:t>unique</a:t>
            </a:r>
            <a:r>
              <a:rPr sz="2500" spc="-434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50" smtClean="0">
                <a:solidFill>
                  <a:srgbClr val="4E3A2F"/>
                </a:solidFill>
                <a:cs typeface="Trebuchet MS"/>
              </a:rPr>
              <a:t>identifier.</a:t>
            </a:r>
            <a:endParaRPr lang="en-US" sz="2500" spc="-150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15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15" smtClean="0">
                <a:solidFill>
                  <a:srgbClr val="4E3A2F"/>
                </a:solidFill>
                <a:cs typeface="Trebuchet MS"/>
              </a:rPr>
              <a:t>Each </a:t>
            </a:r>
            <a:r>
              <a:rPr sz="2500" spc="-40" dirty="0">
                <a:solidFill>
                  <a:srgbClr val="4E3A2F"/>
                </a:solidFill>
                <a:cs typeface="Trebuchet MS"/>
              </a:rPr>
              <a:t>node </a:t>
            </a:r>
            <a:r>
              <a:rPr sz="2500" spc="-30" dirty="0">
                <a:solidFill>
                  <a:srgbClr val="4E3A2F"/>
                </a:solidFill>
                <a:cs typeface="Trebuchet MS"/>
              </a:rPr>
              <a:t>knows </a:t>
            </a:r>
            <a:r>
              <a:rPr sz="2500" spc="-75" dirty="0">
                <a:solidFill>
                  <a:srgbClr val="4E3A2F"/>
                </a:solidFill>
                <a:cs typeface="Trebuchet MS"/>
              </a:rPr>
              <a:t>its </a:t>
            </a:r>
            <a:r>
              <a:rPr sz="2500" spc="-95">
                <a:solidFill>
                  <a:srgbClr val="4E3A2F"/>
                </a:solidFill>
                <a:cs typeface="Trebuchet MS"/>
              </a:rPr>
              <a:t>adjacent</a:t>
            </a:r>
            <a:r>
              <a:rPr sz="2500" spc="-21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5" smtClean="0">
                <a:solidFill>
                  <a:srgbClr val="4E3A2F"/>
                </a:solidFill>
                <a:cs typeface="Trebuchet MS"/>
              </a:rPr>
              <a:t>nodes.</a:t>
            </a:r>
            <a:endParaRPr lang="en-US" sz="2500" spc="-55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5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5" smtClean="0">
                <a:solidFill>
                  <a:srgbClr val="4E3A2F"/>
                </a:solidFill>
                <a:cs typeface="Trebuchet MS"/>
              </a:rPr>
              <a:t>As </a:t>
            </a:r>
            <a:r>
              <a:rPr sz="2500" spc="-100" dirty="0">
                <a:solidFill>
                  <a:srgbClr val="4E3A2F"/>
                </a:solidFill>
                <a:cs typeface="Trebuchet MS"/>
              </a:rPr>
              <a:t>the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number </a:t>
            </a:r>
            <a:r>
              <a:rPr sz="2500" spc="-110" dirty="0">
                <a:solidFill>
                  <a:srgbClr val="4E3A2F"/>
                </a:solidFill>
                <a:cs typeface="Trebuchet MS"/>
              </a:rPr>
              <a:t>of </a:t>
            </a:r>
            <a:r>
              <a:rPr sz="2500" spc="-5" dirty="0">
                <a:solidFill>
                  <a:srgbClr val="4E3A2F"/>
                </a:solidFill>
                <a:cs typeface="Trebuchet MS"/>
              </a:rPr>
              <a:t>nodes </a:t>
            </a:r>
            <a:r>
              <a:rPr sz="2500" spc="-55" dirty="0">
                <a:solidFill>
                  <a:srgbClr val="4E3A2F"/>
                </a:solidFill>
                <a:cs typeface="Trebuchet MS"/>
              </a:rPr>
              <a:t>increases, </a:t>
            </a:r>
            <a:r>
              <a:rPr sz="2500" spc="-100" dirty="0">
                <a:solidFill>
                  <a:srgbClr val="4E3A2F"/>
                </a:solidFill>
                <a:cs typeface="Trebuchet MS"/>
              </a:rPr>
              <a:t>the </a:t>
            </a:r>
            <a:r>
              <a:rPr sz="2500" spc="-50" dirty="0">
                <a:solidFill>
                  <a:srgbClr val="4E3A2F"/>
                </a:solidFill>
                <a:cs typeface="Trebuchet MS"/>
              </a:rPr>
              <a:t>cost </a:t>
            </a:r>
            <a:r>
              <a:rPr sz="2500" spc="-110" dirty="0">
                <a:solidFill>
                  <a:srgbClr val="4E3A2F"/>
                </a:solidFill>
                <a:cs typeface="Trebuchet MS"/>
              </a:rPr>
              <a:t>of </a:t>
            </a:r>
            <a:r>
              <a:rPr sz="2500" spc="5" dirty="0">
                <a:solidFill>
                  <a:srgbClr val="4E3A2F"/>
                </a:solidFill>
                <a:cs typeface="Trebuchet MS"/>
              </a:rPr>
              <a:t>a </a:t>
            </a:r>
            <a:r>
              <a:rPr sz="2500" spc="-90" dirty="0">
                <a:solidFill>
                  <a:srgbClr val="4E3A2F"/>
                </a:solidFill>
                <a:cs typeface="Trebuchet MS"/>
              </a:rPr>
              <a:t>local</a:t>
            </a:r>
            <a:r>
              <a:rPr sz="2500" spc="-535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185" dirty="0">
                <a:solidFill>
                  <a:srgbClr val="4E3A2F"/>
                </a:solidFill>
                <a:cs typeface="Trebuchet MS"/>
              </a:rPr>
              <a:t>step  </a:t>
            </a:r>
            <a:r>
              <a:rPr sz="2500" spc="-130" dirty="0">
                <a:solidFill>
                  <a:srgbClr val="4E3A2F"/>
                </a:solidFill>
                <a:cs typeface="Trebuchet MS"/>
              </a:rPr>
              <a:t>(or </a:t>
            </a:r>
            <a:r>
              <a:rPr sz="2500" spc="-80" dirty="0">
                <a:solidFill>
                  <a:srgbClr val="4E3A2F"/>
                </a:solidFill>
                <a:cs typeface="Trebuchet MS"/>
              </a:rPr>
              <a:t>hop) </a:t>
            </a:r>
            <a:r>
              <a:rPr sz="2500" spc="-35" dirty="0">
                <a:solidFill>
                  <a:srgbClr val="4E3A2F"/>
                </a:solidFill>
                <a:cs typeface="Trebuchet MS"/>
              </a:rPr>
              <a:t>remains </a:t>
            </a:r>
            <a:r>
              <a:rPr sz="2500" spc="-100">
                <a:solidFill>
                  <a:srgbClr val="4E3A2F"/>
                </a:solidFill>
                <a:cs typeface="Trebuchet MS"/>
              </a:rPr>
              <a:t>the</a:t>
            </a:r>
            <a:r>
              <a:rPr sz="2500" spc="-28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50" smtClean="0">
                <a:solidFill>
                  <a:srgbClr val="4E3A2F"/>
                </a:solidFill>
                <a:cs typeface="Trebuchet MS"/>
              </a:rPr>
              <a:t>same.</a:t>
            </a:r>
            <a:endParaRPr lang="en-US" sz="2500" spc="-50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500" spc="-85" dirty="0" smtClean="0">
                <a:solidFill>
                  <a:srgbClr val="4E3A2F"/>
                </a:solidFill>
                <a:cs typeface="Trebuchet MS"/>
              </a:rPr>
              <a:t>  </a:t>
            </a:r>
            <a:r>
              <a:rPr sz="2500" spc="-85" smtClean="0">
                <a:solidFill>
                  <a:srgbClr val="4E3A2F"/>
                </a:solidFill>
                <a:cs typeface="Trebuchet MS"/>
              </a:rPr>
              <a:t>Index </a:t>
            </a:r>
            <a:r>
              <a:rPr sz="2500" spc="-145" dirty="0">
                <a:solidFill>
                  <a:srgbClr val="4E3A2F"/>
                </a:solidFill>
                <a:cs typeface="Trebuchet MS"/>
              </a:rPr>
              <a:t>for</a:t>
            </a:r>
            <a:r>
              <a:rPr sz="2500" spc="1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500" spc="-65" dirty="0">
                <a:solidFill>
                  <a:srgbClr val="4E3A2F"/>
                </a:solidFill>
                <a:cs typeface="Trebuchet MS"/>
              </a:rPr>
              <a:t>lookups.</a:t>
            </a:r>
            <a:endParaRPr sz="2500"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 smtClean="0"/>
              <a:t>What is Big Data?</a:t>
            </a:r>
            <a:r>
              <a:rPr lang="en-IN" b="1" dirty="0" smtClean="0"/>
              <a:t>	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77000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Computing</a:t>
            </a:r>
            <a:r>
              <a:rPr lang="en-US" sz="2200" b="1" dirty="0">
                <a:solidFill>
                  <a:prstClr val="white"/>
                </a:solidFill>
              </a:rPr>
              <a:t>-A practical </a:t>
            </a:r>
            <a:r>
              <a:rPr lang="en-US" sz="2200" b="1" dirty="0" smtClean="0">
                <a:solidFill>
                  <a:prstClr val="white"/>
                </a:solidFill>
              </a:rPr>
              <a:t>approach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Big data is a collection of data sets so large and </a:t>
            </a:r>
          </a:p>
          <a:p>
            <a:pPr lvl="1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complex that it becomes difficult to process using </a:t>
            </a:r>
          </a:p>
          <a:p>
            <a:pPr lvl="1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traditional relational database management systems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477000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50" dirty="0"/>
              <a:t>COMPARISON </a:t>
            </a:r>
            <a:r>
              <a:rPr sz="2800" spc="5" dirty="0"/>
              <a:t>BETWEEN </a:t>
            </a:r>
            <a:r>
              <a:rPr sz="2800" spc="-40" dirty="0"/>
              <a:t>RELATIONAL</a:t>
            </a:r>
            <a:r>
              <a:rPr sz="2800" spc="-640" dirty="0"/>
              <a:t> </a:t>
            </a:r>
            <a:r>
              <a:rPr sz="2800" spc="60" dirty="0"/>
              <a:t>MODEL  </a:t>
            </a:r>
            <a:r>
              <a:rPr sz="2800" spc="65" dirty="0"/>
              <a:t>AND </a:t>
            </a:r>
            <a:r>
              <a:rPr sz="2800" spc="35" dirty="0"/>
              <a:t>GRAPH</a:t>
            </a:r>
            <a:r>
              <a:rPr sz="2800" spc="-409" dirty="0"/>
              <a:t> </a:t>
            </a:r>
            <a:r>
              <a:rPr sz="2800" spc="60" dirty="0"/>
              <a:t>MODEL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601976" y="2144648"/>
          <a:ext cx="4338320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03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9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0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Relational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Model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A12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Graph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+mn-lt"/>
                          <a:cs typeface="Trebuchet MS"/>
                        </a:rPr>
                        <a:t>Model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FA1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+mn-lt"/>
                          <a:cs typeface="Trebuchet MS"/>
                        </a:rPr>
                        <a:t>Tables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F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+mn-lt"/>
                          <a:cs typeface="Trebuchet MS"/>
                        </a:rPr>
                        <a:t>Vertices </a:t>
                      </a:r>
                      <a:r>
                        <a:rPr sz="1800" spc="-15" dirty="0">
                          <a:latin typeface="+mn-lt"/>
                          <a:cs typeface="Trebuchet MS"/>
                        </a:rPr>
                        <a:t>and </a:t>
                      </a:r>
                      <a:r>
                        <a:rPr sz="1800" spc="5" dirty="0">
                          <a:latin typeface="+mn-lt"/>
                          <a:cs typeface="Trebuchet MS"/>
                        </a:rPr>
                        <a:t>Edges</a:t>
                      </a:r>
                      <a:r>
                        <a:rPr sz="1800" spc="-245" dirty="0">
                          <a:latin typeface="+mn-lt"/>
                          <a:cs typeface="Trebuchet MS"/>
                        </a:rPr>
                        <a:t> </a:t>
                      </a:r>
                      <a:r>
                        <a:rPr sz="1800" spc="-40" dirty="0">
                          <a:latin typeface="+mn-lt"/>
                          <a:cs typeface="Trebuchet MS"/>
                        </a:rPr>
                        <a:t>set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+mn-lt"/>
                          <a:cs typeface="Trebuchet MS"/>
                        </a:rPr>
                        <a:t>Rows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F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+mn-lt"/>
                          <a:cs typeface="Trebuchet MS"/>
                        </a:rPr>
                        <a:t>Vertices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+mn-lt"/>
                          <a:cs typeface="Trebuchet MS"/>
                        </a:rPr>
                        <a:t>Columns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F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+mn-lt"/>
                          <a:cs typeface="Trebuchet MS"/>
                        </a:rPr>
                        <a:t>Key/value</a:t>
                      </a:r>
                      <a:r>
                        <a:rPr sz="1800" spc="-110" dirty="0">
                          <a:latin typeface="+mn-lt"/>
                          <a:cs typeface="Trebuchet MS"/>
                        </a:rPr>
                        <a:t> </a:t>
                      </a:r>
                      <a:r>
                        <a:rPr sz="1800" spc="-30" dirty="0">
                          <a:latin typeface="+mn-lt"/>
                          <a:cs typeface="Trebuchet MS"/>
                        </a:rPr>
                        <a:t>pairs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45" dirty="0">
                          <a:latin typeface="+mn-lt"/>
                          <a:cs typeface="Trebuchet MS"/>
                        </a:rPr>
                        <a:t>Joins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F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5" dirty="0">
                          <a:latin typeface="+mn-lt"/>
                          <a:cs typeface="Trebuchet MS"/>
                        </a:rPr>
                        <a:t>Edges</a:t>
                      </a:r>
                      <a:endParaRPr sz="1800">
                        <a:latin typeface="+mn-lt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8915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 smtClean="0">
                <a:latin typeface="Trebuchet MS"/>
                <a:cs typeface="Trebuchet MS"/>
              </a:rPr>
              <a:t>GRAPH </a:t>
            </a:r>
            <a:r>
              <a:rPr lang="en-US" sz="2800" spc="25" dirty="0" smtClean="0">
                <a:latin typeface="Trebuchet MS"/>
                <a:cs typeface="Trebuchet MS"/>
              </a:rPr>
              <a:t>DATABASES</a:t>
            </a:r>
            <a:r>
              <a:rPr lang="en-US" sz="2800" spc="-450" dirty="0" smtClean="0">
                <a:latin typeface="Trebuchet MS"/>
                <a:cs typeface="Trebuchet MS"/>
              </a:rPr>
              <a:t> </a:t>
            </a:r>
            <a:r>
              <a:rPr lang="en-US" sz="2800" spc="75" dirty="0" smtClean="0">
                <a:latin typeface="Trebuchet MS"/>
                <a:cs typeface="Trebuchet MS"/>
              </a:rPr>
              <a:t>EXAMPLE</a:t>
            </a:r>
            <a:endParaRPr lang="en-US" sz="2800" dirty="0">
              <a:latin typeface="Trebuchet MS"/>
              <a:cs typeface="Trebuchet M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3000" y="1447800"/>
            <a:ext cx="2981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30" dirty="0" smtClean="0">
                <a:solidFill>
                  <a:srgbClr val="4E3A2F"/>
                </a:solidFill>
                <a:latin typeface="Trebuchet MS"/>
                <a:cs typeface="Trebuchet MS"/>
              </a:rPr>
              <a:t>Example: </a:t>
            </a:r>
            <a:r>
              <a:rPr lang="en-US" spc="-120" dirty="0" err="1" smtClean="0">
                <a:solidFill>
                  <a:srgbClr val="4E3A2F"/>
                </a:solidFill>
                <a:latin typeface="Trebuchet MS"/>
                <a:cs typeface="Trebuchet MS"/>
              </a:rPr>
              <a:t>OrientDB</a:t>
            </a:r>
            <a:r>
              <a:rPr lang="en-US" spc="-120" dirty="0" smtClean="0">
                <a:solidFill>
                  <a:srgbClr val="4E3A2F"/>
                </a:solidFill>
                <a:latin typeface="Trebuchet MS"/>
                <a:cs typeface="Trebuchet MS"/>
              </a:rPr>
              <a:t>, </a:t>
            </a:r>
            <a:r>
              <a:rPr lang="en-US" spc="-105" dirty="0" smtClean="0">
                <a:solidFill>
                  <a:srgbClr val="4E3A2F"/>
                </a:solidFill>
                <a:latin typeface="Trebuchet MS"/>
                <a:cs typeface="Trebuchet MS"/>
              </a:rPr>
              <a:t>Neo4J,</a:t>
            </a:r>
            <a:r>
              <a:rPr lang="en-US" spc="-610" dirty="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lang="en-US" spc="-270" dirty="0" smtClean="0">
                <a:solidFill>
                  <a:srgbClr val="4E3A2F"/>
                </a:solidFill>
                <a:latin typeface="Trebuchet MS"/>
                <a:cs typeface="Trebuchet MS"/>
              </a:rPr>
              <a:t>Titan</a:t>
            </a:r>
            <a:endParaRPr lang="en-US" dirty="0"/>
          </a:p>
        </p:txBody>
      </p:sp>
      <p:sp>
        <p:nvSpPr>
          <p:cNvPr id="11" name="object 7"/>
          <p:cNvSpPr/>
          <p:nvPr/>
        </p:nvSpPr>
        <p:spPr>
          <a:xfrm>
            <a:off x="1828800" y="2133600"/>
            <a:ext cx="6059424" cy="394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11125"/>
            <a:ext cx="68713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DOCUMENT </a:t>
            </a:r>
            <a:r>
              <a:rPr sz="3600" spc="-10" dirty="0"/>
              <a:t>ORIENTED</a:t>
            </a:r>
            <a:r>
              <a:rPr sz="3600" spc="-375" dirty="0"/>
              <a:t> </a:t>
            </a:r>
            <a:r>
              <a:rPr sz="3600" spc="25" dirty="0"/>
              <a:t>DATABASES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494556"/>
            <a:ext cx="8296909" cy="446596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15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150" smtClean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collection </a:t>
            </a:r>
            <a:r>
              <a:rPr sz="2700" spc="-12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2700" spc="-16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45" smtClean="0">
                <a:solidFill>
                  <a:srgbClr val="4E3A2F"/>
                </a:solidFill>
                <a:latin typeface="Trebuchet MS"/>
                <a:cs typeface="Trebuchet MS"/>
              </a:rPr>
              <a:t>documents</a:t>
            </a:r>
            <a:endParaRPr lang="en-US" sz="2700" spc="-4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35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35" smtClean="0">
                <a:solidFill>
                  <a:srgbClr val="4E3A2F"/>
                </a:solidFill>
                <a:latin typeface="Trebuchet MS"/>
                <a:cs typeface="Trebuchet MS"/>
              </a:rPr>
              <a:t>Data</a:t>
            </a:r>
            <a:r>
              <a:rPr sz="2700" spc="-14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in</a:t>
            </a:r>
            <a:r>
              <a:rPr sz="2700" spc="-1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4E3A2F"/>
                </a:solidFill>
                <a:latin typeface="Trebuchet MS"/>
                <a:cs typeface="Trebuchet MS"/>
              </a:rPr>
              <a:t>this</a:t>
            </a:r>
            <a:r>
              <a:rPr sz="2700" spc="-1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model</a:t>
            </a:r>
            <a:r>
              <a:rPr sz="2700" spc="-1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2700" spc="-14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stored</a:t>
            </a:r>
            <a:r>
              <a:rPr sz="27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50">
                <a:solidFill>
                  <a:srgbClr val="4E3A2F"/>
                </a:solidFill>
                <a:latin typeface="Trebuchet MS"/>
                <a:cs typeface="Trebuchet MS"/>
              </a:rPr>
              <a:t>inside</a:t>
            </a:r>
            <a:r>
              <a:rPr sz="2700" spc="-14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5" smtClean="0">
                <a:solidFill>
                  <a:srgbClr val="4E3A2F"/>
                </a:solidFill>
                <a:latin typeface="Trebuchet MS"/>
                <a:cs typeface="Trebuchet MS"/>
              </a:rPr>
              <a:t>documents.</a:t>
            </a:r>
            <a:endParaRPr lang="en-US" sz="2700" spc="-7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15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150" smtClean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700" spc="-70" dirty="0">
                <a:solidFill>
                  <a:srgbClr val="4E3A2F"/>
                </a:solidFill>
                <a:latin typeface="Trebuchet MS"/>
                <a:cs typeface="Trebuchet MS"/>
              </a:rPr>
              <a:t>document </a:t>
            </a:r>
            <a:r>
              <a:rPr sz="27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2700" spc="5" dirty="0">
                <a:solidFill>
                  <a:srgbClr val="4E3A2F"/>
                </a:solidFill>
                <a:latin typeface="Trebuchet MS"/>
                <a:cs typeface="Trebuchet MS"/>
              </a:rPr>
              <a:t>a</a:t>
            </a:r>
            <a:r>
              <a:rPr sz="2700" spc="-57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4E3A2F"/>
                </a:solidFill>
                <a:latin typeface="Trebuchet MS"/>
                <a:cs typeface="Trebuchet MS"/>
              </a:rPr>
              <a:t>key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value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collection where the </a:t>
            </a:r>
            <a:r>
              <a:rPr sz="2700" spc="-135" dirty="0">
                <a:solidFill>
                  <a:srgbClr val="4E3A2F"/>
                </a:solidFill>
                <a:latin typeface="Trebuchet MS"/>
                <a:cs typeface="Trebuchet MS"/>
              </a:rPr>
              <a:t>key 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allows </a:t>
            </a:r>
            <a:r>
              <a:rPr sz="2700" spc="15" dirty="0">
                <a:solidFill>
                  <a:srgbClr val="4E3A2F"/>
                </a:solidFill>
                <a:latin typeface="Trebuchet MS"/>
                <a:cs typeface="Trebuchet MS"/>
              </a:rPr>
              <a:t>access </a:t>
            </a:r>
            <a:r>
              <a:rPr sz="2700" spc="-17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2700" spc="-85">
                <a:solidFill>
                  <a:srgbClr val="4E3A2F"/>
                </a:solidFill>
                <a:latin typeface="Trebuchet MS"/>
                <a:cs typeface="Trebuchet MS"/>
              </a:rPr>
              <a:t>its</a:t>
            </a:r>
            <a:r>
              <a:rPr sz="2700" spc="-33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20" smtClean="0">
                <a:solidFill>
                  <a:srgbClr val="4E3A2F"/>
                </a:solidFill>
                <a:latin typeface="Trebuchet MS"/>
                <a:cs typeface="Trebuchet MS"/>
              </a:rPr>
              <a:t>value.</a:t>
            </a:r>
            <a:endParaRPr lang="en-US" sz="2700" spc="-12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3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30" smtClean="0">
                <a:solidFill>
                  <a:srgbClr val="4E3A2F"/>
                </a:solidFill>
                <a:latin typeface="Trebuchet MS"/>
                <a:cs typeface="Trebuchet MS"/>
              </a:rPr>
              <a:t>Documents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are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not </a:t>
            </a:r>
            <a:r>
              <a:rPr sz="2700" spc="-145" dirty="0">
                <a:solidFill>
                  <a:srgbClr val="4E3A2F"/>
                </a:solidFill>
                <a:latin typeface="Trebuchet MS"/>
                <a:cs typeface="Trebuchet MS"/>
              </a:rPr>
              <a:t>typically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forced </a:t>
            </a:r>
            <a:r>
              <a:rPr sz="2700" spc="-17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have </a:t>
            </a:r>
            <a:r>
              <a:rPr sz="2700" spc="5" dirty="0">
                <a:solidFill>
                  <a:srgbClr val="4E3A2F"/>
                </a:solidFill>
                <a:latin typeface="Trebuchet MS"/>
                <a:cs typeface="Trebuchet MS"/>
              </a:rPr>
              <a:t>a</a:t>
            </a:r>
            <a:r>
              <a:rPr sz="2700" spc="-41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4E3A2F"/>
                </a:solidFill>
                <a:latin typeface="Trebuchet MS"/>
                <a:cs typeface="Trebuchet MS"/>
              </a:rPr>
              <a:t>schema  </a:t>
            </a:r>
            <a:r>
              <a:rPr sz="27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2700" spc="-125" dirty="0">
                <a:solidFill>
                  <a:srgbClr val="4E3A2F"/>
                </a:solidFill>
                <a:latin typeface="Trebuchet MS"/>
                <a:cs typeface="Trebuchet MS"/>
              </a:rPr>
              <a:t>therefore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are </a:t>
            </a:r>
            <a:r>
              <a:rPr sz="2700" spc="-145" dirty="0">
                <a:solidFill>
                  <a:srgbClr val="4E3A2F"/>
                </a:solidFill>
                <a:latin typeface="Trebuchet MS"/>
                <a:cs typeface="Trebuchet MS"/>
              </a:rPr>
              <a:t>flexible </a:t>
            </a:r>
            <a:r>
              <a:rPr sz="27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2700" spc="-30" dirty="0">
                <a:solidFill>
                  <a:srgbClr val="4E3A2F"/>
                </a:solidFill>
                <a:latin typeface="Trebuchet MS"/>
                <a:cs typeface="Trebuchet MS"/>
              </a:rPr>
              <a:t>easy </a:t>
            </a:r>
            <a:r>
              <a:rPr sz="2700" spc="-175">
                <a:solidFill>
                  <a:srgbClr val="4E3A2F"/>
                </a:solidFill>
                <a:latin typeface="Trebuchet MS"/>
                <a:cs typeface="Trebuchet MS"/>
              </a:rPr>
              <a:t>to</a:t>
            </a:r>
            <a:r>
              <a:rPr sz="2700" spc="-59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5" smtClean="0">
                <a:solidFill>
                  <a:srgbClr val="4E3A2F"/>
                </a:solidFill>
                <a:latin typeface="Trebuchet MS"/>
                <a:cs typeface="Trebuchet MS"/>
              </a:rPr>
              <a:t>change.</a:t>
            </a:r>
            <a:endParaRPr lang="en-US" sz="2700" spc="-7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3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30" smtClean="0">
                <a:solidFill>
                  <a:srgbClr val="4E3A2F"/>
                </a:solidFill>
                <a:latin typeface="Trebuchet MS"/>
                <a:cs typeface="Trebuchet MS"/>
              </a:rPr>
              <a:t>Documents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are stored </a:t>
            </a:r>
            <a:r>
              <a:rPr sz="2700" spc="-130" dirty="0">
                <a:solidFill>
                  <a:srgbClr val="4E3A2F"/>
                </a:solidFill>
                <a:latin typeface="Trebuchet MS"/>
                <a:cs typeface="Trebuchet MS"/>
              </a:rPr>
              <a:t>into </a:t>
            </a:r>
            <a:r>
              <a:rPr sz="2700" spc="-85" dirty="0">
                <a:solidFill>
                  <a:srgbClr val="4E3A2F"/>
                </a:solidFill>
                <a:latin typeface="Trebuchet MS"/>
                <a:cs typeface="Trebuchet MS"/>
              </a:rPr>
              <a:t>collections in </a:t>
            </a:r>
            <a:r>
              <a:rPr sz="2700" spc="-110" dirty="0">
                <a:solidFill>
                  <a:srgbClr val="4E3A2F"/>
                </a:solidFill>
                <a:latin typeface="Trebuchet MS"/>
                <a:cs typeface="Trebuchet MS"/>
              </a:rPr>
              <a:t>order </a:t>
            </a:r>
            <a:r>
              <a:rPr sz="2700" spc="-170" dirty="0">
                <a:solidFill>
                  <a:srgbClr val="4E3A2F"/>
                </a:solidFill>
                <a:latin typeface="Trebuchet MS"/>
                <a:cs typeface="Trebuchet MS"/>
              </a:rPr>
              <a:t>to</a:t>
            </a:r>
            <a:r>
              <a:rPr sz="2700" spc="-61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group  </a:t>
            </a:r>
            <a:r>
              <a:rPr sz="2700" spc="-130" dirty="0">
                <a:solidFill>
                  <a:srgbClr val="4E3A2F"/>
                </a:solidFill>
                <a:latin typeface="Trebuchet MS"/>
                <a:cs typeface="Trebuchet MS"/>
              </a:rPr>
              <a:t>different </a:t>
            </a:r>
            <a:r>
              <a:rPr sz="2700" spc="-20" dirty="0">
                <a:solidFill>
                  <a:srgbClr val="4E3A2F"/>
                </a:solidFill>
                <a:latin typeface="Trebuchet MS"/>
                <a:cs typeface="Trebuchet MS"/>
              </a:rPr>
              <a:t>kinds </a:t>
            </a:r>
            <a:r>
              <a:rPr sz="2700" spc="-12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2700" spc="-28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120" smtClean="0">
                <a:solidFill>
                  <a:srgbClr val="4E3A2F"/>
                </a:solidFill>
                <a:latin typeface="Trebuchet MS"/>
                <a:cs typeface="Trebuchet MS"/>
              </a:rPr>
              <a:t>data.</a:t>
            </a:r>
            <a:endParaRPr lang="en-US" sz="2700" spc="-12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buFont typeface="Arial" pitchFamily="34" charset="0"/>
              <a:buChar char="•"/>
              <a:tabLst>
                <a:tab pos="354965" algn="l"/>
              </a:tabLst>
            </a:pPr>
            <a:r>
              <a:rPr lang="en-US" sz="2700" spc="-30" dirty="0" smtClean="0">
                <a:solidFill>
                  <a:srgbClr val="4E3A2F"/>
                </a:solidFill>
                <a:latin typeface="Trebuchet MS"/>
                <a:cs typeface="Trebuchet MS"/>
              </a:rPr>
              <a:t>  </a:t>
            </a:r>
            <a:r>
              <a:rPr sz="2700" spc="-30" smtClean="0">
                <a:solidFill>
                  <a:srgbClr val="4E3A2F"/>
                </a:solidFill>
                <a:latin typeface="Trebuchet MS"/>
                <a:cs typeface="Trebuchet MS"/>
              </a:rPr>
              <a:t>Documents </a:t>
            </a:r>
            <a:r>
              <a:rPr sz="2700" spc="-30" dirty="0">
                <a:solidFill>
                  <a:srgbClr val="4E3A2F"/>
                </a:solidFill>
                <a:latin typeface="Trebuchet MS"/>
                <a:cs typeface="Trebuchet MS"/>
              </a:rPr>
              <a:t>can </a:t>
            </a:r>
            <a:r>
              <a:rPr sz="2700" spc="-80" dirty="0">
                <a:solidFill>
                  <a:srgbClr val="4E3A2F"/>
                </a:solidFill>
                <a:latin typeface="Trebuchet MS"/>
                <a:cs typeface="Trebuchet MS"/>
              </a:rPr>
              <a:t>contain many </a:t>
            </a:r>
            <a:r>
              <a:rPr sz="2700" spc="-130" dirty="0">
                <a:solidFill>
                  <a:srgbClr val="4E3A2F"/>
                </a:solidFill>
                <a:latin typeface="Trebuchet MS"/>
                <a:cs typeface="Trebuchet MS"/>
              </a:rPr>
              <a:t>different </a:t>
            </a:r>
            <a:r>
              <a:rPr sz="2700" spc="-120" dirty="0">
                <a:solidFill>
                  <a:srgbClr val="4E3A2F"/>
                </a:solidFill>
                <a:latin typeface="Trebuchet MS"/>
                <a:cs typeface="Trebuchet MS"/>
              </a:rPr>
              <a:t>key-value</a:t>
            </a:r>
            <a:r>
              <a:rPr sz="2700" spc="-484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pairs,  </a:t>
            </a:r>
            <a:r>
              <a:rPr sz="2700" spc="-105" dirty="0">
                <a:solidFill>
                  <a:srgbClr val="4E3A2F"/>
                </a:solidFill>
                <a:latin typeface="Trebuchet MS"/>
                <a:cs typeface="Trebuchet MS"/>
              </a:rPr>
              <a:t>or </a:t>
            </a:r>
            <a:r>
              <a:rPr sz="2700" spc="-140" dirty="0">
                <a:solidFill>
                  <a:srgbClr val="4E3A2F"/>
                </a:solidFill>
                <a:latin typeface="Trebuchet MS"/>
                <a:cs typeface="Trebuchet MS"/>
              </a:rPr>
              <a:t>key-array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pairs, </a:t>
            </a:r>
            <a:r>
              <a:rPr sz="2700" spc="-105" dirty="0">
                <a:solidFill>
                  <a:srgbClr val="4E3A2F"/>
                </a:solidFill>
                <a:latin typeface="Trebuchet MS"/>
                <a:cs typeface="Trebuchet MS"/>
              </a:rPr>
              <a:t>or </a:t>
            </a:r>
            <a:r>
              <a:rPr sz="2700" spc="-90" dirty="0">
                <a:solidFill>
                  <a:srgbClr val="4E3A2F"/>
                </a:solidFill>
                <a:latin typeface="Trebuchet MS"/>
                <a:cs typeface="Trebuchet MS"/>
              </a:rPr>
              <a:t>even </a:t>
            </a:r>
            <a:r>
              <a:rPr sz="2700" spc="-60" dirty="0">
                <a:solidFill>
                  <a:srgbClr val="4E3A2F"/>
                </a:solidFill>
                <a:latin typeface="Trebuchet MS"/>
                <a:cs typeface="Trebuchet MS"/>
              </a:rPr>
              <a:t>nested</a:t>
            </a:r>
            <a:r>
              <a:rPr sz="2700" spc="-3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4E3A2F"/>
                </a:solidFill>
                <a:latin typeface="Trebuchet MS"/>
                <a:cs typeface="Trebuchet MS"/>
              </a:rPr>
              <a:t>documents.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11125"/>
            <a:ext cx="68713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DOCUMENT </a:t>
            </a:r>
            <a:r>
              <a:rPr sz="3600" spc="-10" dirty="0"/>
              <a:t>ORIENTED</a:t>
            </a:r>
            <a:r>
              <a:rPr sz="3600" spc="-375" dirty="0"/>
              <a:t> </a:t>
            </a:r>
            <a:r>
              <a:rPr sz="3600" spc="25" dirty="0"/>
              <a:t>DATABASES</a:t>
            </a:r>
            <a:endParaRPr sz="360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329691" y="1289050"/>
            <a:ext cx="55003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455" dirty="0">
                <a:solidFill>
                  <a:srgbClr val="EFA12D"/>
                </a:solidFill>
                <a:latin typeface="Arial"/>
                <a:cs typeface="Arial"/>
              </a:rPr>
              <a:t> </a:t>
            </a:r>
            <a:r>
              <a:rPr sz="3200" spc="-130" dirty="0">
                <a:solidFill>
                  <a:srgbClr val="4E3A2F"/>
                </a:solidFill>
                <a:latin typeface="Trebuchet MS"/>
                <a:cs typeface="Trebuchet MS"/>
              </a:rPr>
              <a:t>Example: </a:t>
            </a:r>
            <a:r>
              <a:rPr sz="3200" spc="-5" dirty="0">
                <a:solidFill>
                  <a:srgbClr val="4E3A2F"/>
                </a:solidFill>
                <a:latin typeface="Trebuchet MS"/>
                <a:cs typeface="Trebuchet MS"/>
              </a:rPr>
              <a:t>MongoDB,</a:t>
            </a:r>
            <a:r>
              <a:rPr sz="3200" spc="-58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85" dirty="0">
                <a:solidFill>
                  <a:srgbClr val="4E3A2F"/>
                </a:solidFill>
                <a:latin typeface="Trebuchet MS"/>
                <a:cs typeface="Trebuchet MS"/>
              </a:rPr>
              <a:t>CouchDB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1295400" y="1828800"/>
            <a:ext cx="6943344" cy="425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52400"/>
            <a:ext cx="5464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/>
              <a:t>PRODUCTION</a:t>
            </a:r>
            <a:r>
              <a:rPr sz="3600" spc="-215" dirty="0"/>
              <a:t> </a:t>
            </a:r>
            <a:r>
              <a:rPr sz="3600" spc="-15" dirty="0"/>
              <a:t>DEPLOYMENT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484122"/>
            <a:ext cx="7397115" cy="44170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marR="5080" indent="-342900" algn="just">
              <a:lnSpc>
                <a:spcPts val="2880"/>
              </a:lnSpc>
              <a:spcBef>
                <a:spcPts val="795"/>
              </a:spcBef>
              <a:buFont typeface="Arial" pitchFamily="34" charset="0"/>
              <a:buChar char="•"/>
            </a:pPr>
            <a:r>
              <a:rPr sz="3000" spc="-130" smtClean="0">
                <a:solidFill>
                  <a:srgbClr val="4E3A2F"/>
                </a:solidFill>
                <a:cs typeface="Trebuchet MS"/>
              </a:rPr>
              <a:t>There</a:t>
            </a:r>
            <a:r>
              <a:rPr sz="3000" spc="-160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3000" dirty="0">
                <a:solidFill>
                  <a:srgbClr val="4E3A2F"/>
                </a:solidFill>
                <a:cs typeface="Trebuchet MS"/>
              </a:rPr>
              <a:t>is</a:t>
            </a:r>
            <a:r>
              <a:rPr sz="3000" spc="-170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10" dirty="0">
                <a:solidFill>
                  <a:srgbClr val="4E3A2F"/>
                </a:solidFill>
                <a:cs typeface="Trebuchet MS"/>
              </a:rPr>
              <a:t>a</a:t>
            </a:r>
            <a:r>
              <a:rPr sz="3000" spc="-15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-95" dirty="0">
                <a:solidFill>
                  <a:srgbClr val="4E3A2F"/>
                </a:solidFill>
                <a:cs typeface="Trebuchet MS"/>
              </a:rPr>
              <a:t>large</a:t>
            </a:r>
            <a:r>
              <a:rPr sz="3000" spc="-15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-70" dirty="0">
                <a:solidFill>
                  <a:srgbClr val="4E3A2F"/>
                </a:solidFill>
                <a:cs typeface="Trebuchet MS"/>
              </a:rPr>
              <a:t>number</a:t>
            </a:r>
            <a:r>
              <a:rPr sz="3000" spc="-15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-130" dirty="0">
                <a:solidFill>
                  <a:srgbClr val="4E3A2F"/>
                </a:solidFill>
                <a:cs typeface="Trebuchet MS"/>
              </a:rPr>
              <a:t>of</a:t>
            </a:r>
            <a:r>
              <a:rPr sz="3000" spc="-160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-45" dirty="0">
                <a:solidFill>
                  <a:srgbClr val="4E3A2F"/>
                </a:solidFill>
                <a:cs typeface="Trebuchet MS"/>
              </a:rPr>
              <a:t>companies</a:t>
            </a:r>
            <a:r>
              <a:rPr sz="3000" spc="-170" dirty="0">
                <a:solidFill>
                  <a:srgbClr val="4E3A2F"/>
                </a:solidFill>
                <a:cs typeface="Trebuchet MS"/>
              </a:rPr>
              <a:t> </a:t>
            </a:r>
            <a:r>
              <a:rPr sz="3000" spc="-130" dirty="0">
                <a:solidFill>
                  <a:srgbClr val="4E3A2F"/>
                </a:solidFill>
                <a:cs typeface="Trebuchet MS"/>
              </a:rPr>
              <a:t>using  </a:t>
            </a:r>
            <a:r>
              <a:rPr sz="3000" spc="-50" dirty="0">
                <a:solidFill>
                  <a:srgbClr val="4E3A2F"/>
                </a:solidFill>
                <a:cs typeface="Trebuchet MS"/>
              </a:rPr>
              <a:t>NoSQL.</a:t>
            </a:r>
            <a:endParaRPr sz="3000">
              <a:cs typeface="Trebuchet MS"/>
            </a:endParaRPr>
          </a:p>
          <a:p>
            <a:pPr marL="469900" algn="just">
              <a:lnSpc>
                <a:spcPct val="100000"/>
              </a:lnSpc>
              <a:spcBef>
                <a:spcPts val="35"/>
              </a:spcBef>
              <a:buFont typeface="Arial" pitchFamily="34" charset="0"/>
              <a:buChar char="•"/>
            </a:pPr>
            <a:r>
              <a:rPr sz="2600" spc="-75" smtClean="0">
                <a:solidFill>
                  <a:srgbClr val="4E3A2F"/>
                </a:solidFill>
                <a:cs typeface="Trebuchet MS"/>
              </a:rPr>
              <a:t>Google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50" smtClean="0">
                <a:solidFill>
                  <a:srgbClr val="4E3A2F"/>
                </a:solidFill>
                <a:cs typeface="Trebuchet MS"/>
              </a:rPr>
              <a:t>Facebook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  <a:buFont typeface="Arial" pitchFamily="34" charset="0"/>
              <a:buChar char="•"/>
            </a:pPr>
            <a:r>
              <a:rPr sz="2600" spc="-65" smtClean="0">
                <a:solidFill>
                  <a:srgbClr val="4E3A2F"/>
                </a:solidFill>
                <a:cs typeface="Trebuchet MS"/>
              </a:rPr>
              <a:t>Mozilla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80" smtClean="0">
                <a:solidFill>
                  <a:srgbClr val="4E3A2F"/>
                </a:solidFill>
                <a:cs typeface="Trebuchet MS"/>
              </a:rPr>
              <a:t>Adobe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50" smtClean="0">
                <a:solidFill>
                  <a:srgbClr val="4E3A2F"/>
                </a:solidFill>
                <a:cs typeface="Trebuchet MS"/>
              </a:rPr>
              <a:t>Foursquare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65" smtClean="0">
                <a:solidFill>
                  <a:srgbClr val="4E3A2F"/>
                </a:solidFill>
                <a:cs typeface="Trebuchet MS"/>
              </a:rPr>
              <a:t>LinkedIn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30" smtClean="0">
                <a:solidFill>
                  <a:srgbClr val="4E3A2F"/>
                </a:solidFill>
                <a:cs typeface="Trebuchet MS"/>
              </a:rPr>
              <a:t>Digg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105" smtClean="0">
                <a:solidFill>
                  <a:srgbClr val="4E3A2F"/>
                </a:solidFill>
                <a:cs typeface="Trebuchet MS"/>
              </a:rPr>
              <a:t>McGraw-Hill</a:t>
            </a:r>
            <a:r>
              <a:rPr sz="2600" spc="-35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600" spc="-65" dirty="0">
                <a:solidFill>
                  <a:srgbClr val="4E3A2F"/>
                </a:solidFill>
                <a:cs typeface="Trebuchet MS"/>
              </a:rPr>
              <a:t>Education</a:t>
            </a:r>
            <a:endParaRPr sz="2600">
              <a:cs typeface="Trebuchet MS"/>
            </a:endParaRPr>
          </a:p>
          <a:p>
            <a:pPr marL="469900" algn="just">
              <a:lnSpc>
                <a:spcPct val="100000"/>
              </a:lnSpc>
              <a:buFont typeface="Arial" pitchFamily="34" charset="0"/>
              <a:buChar char="•"/>
            </a:pPr>
            <a:r>
              <a:rPr sz="2600" spc="-114" smtClean="0">
                <a:solidFill>
                  <a:srgbClr val="4E3A2F"/>
                </a:solidFill>
                <a:cs typeface="Trebuchet MS"/>
              </a:rPr>
              <a:t>Vermont </a:t>
            </a:r>
            <a:r>
              <a:rPr sz="2600" spc="-85" dirty="0">
                <a:solidFill>
                  <a:srgbClr val="4E3A2F"/>
                </a:solidFill>
                <a:cs typeface="Trebuchet MS"/>
              </a:rPr>
              <a:t>Public</a:t>
            </a:r>
            <a:r>
              <a:rPr sz="2600" spc="-37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600" spc="-35" dirty="0">
                <a:solidFill>
                  <a:srgbClr val="4E3A2F"/>
                </a:solidFill>
                <a:cs typeface="Trebuchet MS"/>
              </a:rPr>
              <a:t>Radio</a:t>
            </a:r>
            <a:endParaRPr sz="2600"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1752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5" dirty="0"/>
              <a:t>NE</a:t>
            </a:r>
            <a:r>
              <a:rPr sz="3600" spc="35" dirty="0"/>
              <a:t>W</a:t>
            </a:r>
            <a:r>
              <a:rPr sz="3600" spc="55" dirty="0"/>
              <a:t>SQL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574800"/>
            <a:ext cx="7755255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sz="3200" spc="45" smtClean="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3200" spc="-16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4E3A2F"/>
                </a:solidFill>
                <a:latin typeface="Trebuchet MS"/>
                <a:cs typeface="Trebuchet MS"/>
              </a:rPr>
              <a:t>a</a:t>
            </a:r>
            <a:r>
              <a:rPr sz="3200" spc="-170" dirty="0">
                <a:solidFill>
                  <a:srgbClr val="4E3A2F"/>
                </a:solidFill>
                <a:latin typeface="Trebuchet MS"/>
                <a:cs typeface="Trebuchet MS"/>
              </a:rPr>
              <a:t> term</a:t>
            </a:r>
            <a:r>
              <a:rPr sz="3200" spc="-17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85" dirty="0">
                <a:solidFill>
                  <a:srgbClr val="4E3A2F"/>
                </a:solidFill>
                <a:latin typeface="Trebuchet MS"/>
                <a:cs typeface="Trebuchet MS"/>
              </a:rPr>
              <a:t>coined</a:t>
            </a:r>
            <a:r>
              <a:rPr sz="3200" spc="-16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85" dirty="0">
                <a:solidFill>
                  <a:srgbClr val="4E3A2F"/>
                </a:solidFill>
                <a:latin typeface="Trebuchet MS"/>
                <a:cs typeface="Trebuchet MS"/>
              </a:rPr>
              <a:t>by</a:t>
            </a:r>
            <a:r>
              <a:rPr sz="32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rgbClr val="4E3A2F"/>
                </a:solidFill>
                <a:latin typeface="Trebuchet MS"/>
                <a:cs typeface="Trebuchet MS"/>
              </a:rPr>
              <a:t>451</a:t>
            </a:r>
            <a:r>
              <a:rPr sz="3200" spc="-17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4E3A2F"/>
                </a:solidFill>
                <a:latin typeface="Trebuchet MS"/>
                <a:cs typeface="Trebuchet MS"/>
              </a:rPr>
              <a:t>Group</a:t>
            </a:r>
            <a:r>
              <a:rPr sz="3200" spc="-16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rgbClr val="4E3A2F"/>
                </a:solidFill>
                <a:latin typeface="Trebuchet MS"/>
                <a:cs typeface="Trebuchet MS"/>
              </a:rPr>
              <a:t>analyst</a:t>
            </a:r>
            <a:r>
              <a:rPr sz="3200" spc="-17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225">
                <a:solidFill>
                  <a:srgbClr val="4E3A2F"/>
                </a:solidFill>
                <a:latin typeface="Trebuchet MS"/>
                <a:cs typeface="Trebuchet MS"/>
              </a:rPr>
              <a:t>Matt  </a:t>
            </a:r>
            <a:r>
              <a:rPr sz="3200" spc="-150" smtClean="0">
                <a:solidFill>
                  <a:srgbClr val="4E3A2F"/>
                </a:solidFill>
                <a:latin typeface="Trebuchet MS"/>
                <a:cs typeface="Trebuchet MS"/>
              </a:rPr>
              <a:t>Aslett</a:t>
            </a:r>
            <a:endParaRPr lang="en-US" sz="3200" spc="-15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sz="3200" spc="-110" smtClean="0">
                <a:solidFill>
                  <a:srgbClr val="4E3A2F"/>
                </a:solidFill>
                <a:latin typeface="Trebuchet MS"/>
                <a:cs typeface="Trebuchet MS"/>
              </a:rPr>
              <a:t>Offers </a:t>
            </a:r>
            <a:r>
              <a:rPr sz="3200" spc="-130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3200" spc="-65" dirty="0">
                <a:solidFill>
                  <a:srgbClr val="4E3A2F"/>
                </a:solidFill>
                <a:latin typeface="Trebuchet MS"/>
                <a:cs typeface="Trebuchet MS"/>
              </a:rPr>
              <a:t>best</a:t>
            </a:r>
            <a:r>
              <a:rPr sz="3200" spc="-70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3200" spc="-114">
                <a:solidFill>
                  <a:srgbClr val="4E3A2F"/>
                </a:solidFill>
                <a:latin typeface="Trebuchet MS"/>
                <a:cs typeface="Trebuchet MS"/>
              </a:rPr>
              <a:t>both </a:t>
            </a:r>
            <a:r>
              <a:rPr sz="3200" spc="-145" smtClean="0">
                <a:solidFill>
                  <a:srgbClr val="4E3A2F"/>
                </a:solidFill>
                <a:latin typeface="Trebuchet MS"/>
                <a:cs typeface="Trebuchet MS"/>
              </a:rPr>
              <a:t>worlds:</a:t>
            </a:r>
            <a:endParaRPr lang="en-US" sz="3200" spc="-14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508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800" spc="-85" smtClean="0">
                <a:solidFill>
                  <a:srgbClr val="4E3A2F"/>
                </a:solidFill>
                <a:latin typeface="Trebuchet MS"/>
                <a:cs typeface="Trebuchet MS"/>
              </a:rPr>
              <a:t>Relational </a:t>
            </a:r>
            <a:r>
              <a:rPr sz="2800" spc="-70">
                <a:solidFill>
                  <a:srgbClr val="4E3A2F"/>
                </a:solidFill>
                <a:latin typeface="Trebuchet MS"/>
                <a:cs typeface="Trebuchet MS"/>
              </a:rPr>
              <a:t>data </a:t>
            </a:r>
            <a:r>
              <a:rPr sz="2800" spc="-80" smtClean="0">
                <a:solidFill>
                  <a:srgbClr val="4E3A2F"/>
                </a:solidFill>
                <a:latin typeface="Trebuchet MS"/>
                <a:cs typeface="Trebuchet MS"/>
              </a:rPr>
              <a:t>model</a:t>
            </a:r>
            <a:endParaRPr lang="en-US" sz="2800" spc="-8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508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800" spc="-70" smtClean="0">
                <a:solidFill>
                  <a:srgbClr val="4E3A2F"/>
                </a:solidFill>
                <a:latin typeface="Trebuchet MS"/>
                <a:cs typeface="Trebuchet MS"/>
              </a:rPr>
              <a:t>ACID </a:t>
            </a:r>
            <a:r>
              <a:rPr sz="2800" spc="-75">
                <a:solidFill>
                  <a:srgbClr val="4E3A2F"/>
                </a:solidFill>
                <a:latin typeface="Trebuchet MS"/>
                <a:cs typeface="Trebuchet MS"/>
              </a:rPr>
              <a:t>transactional </a:t>
            </a:r>
            <a:r>
              <a:rPr sz="2800" spc="-60" smtClean="0">
                <a:solidFill>
                  <a:srgbClr val="4E3A2F"/>
                </a:solidFill>
                <a:latin typeface="Trebuchet MS"/>
                <a:cs typeface="Trebuchet MS"/>
              </a:rPr>
              <a:t>consistency</a:t>
            </a:r>
            <a:endParaRPr lang="en-US" sz="2800" spc="-6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508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800" spc="-130" smtClean="0">
                <a:solidFill>
                  <a:srgbClr val="4E3A2F"/>
                </a:solidFill>
                <a:latin typeface="Trebuchet MS"/>
                <a:cs typeface="Trebuchet MS"/>
              </a:rPr>
              <a:t>Familiarity </a:t>
            </a:r>
            <a:r>
              <a:rPr sz="28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2800" spc="-150" dirty="0">
                <a:solidFill>
                  <a:srgbClr val="4E3A2F"/>
                </a:solidFill>
                <a:latin typeface="Trebuchet MS"/>
                <a:cs typeface="Trebuchet MS"/>
              </a:rPr>
              <a:t>interactivity </a:t>
            </a:r>
            <a:r>
              <a:rPr sz="2800" spc="-120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800" spc="20" smtClean="0">
                <a:solidFill>
                  <a:srgbClr val="4E3A2F"/>
                </a:solidFill>
                <a:latin typeface="Trebuchet MS"/>
                <a:cs typeface="Trebuchet MS"/>
              </a:rPr>
              <a:t>SQL</a:t>
            </a:r>
            <a:endParaRPr lang="en-US" sz="2800" spc="2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508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800" spc="-100" smtClean="0">
                <a:solidFill>
                  <a:srgbClr val="4E3A2F"/>
                </a:solidFill>
                <a:latin typeface="Trebuchet MS"/>
                <a:cs typeface="Trebuchet MS"/>
              </a:rPr>
              <a:t>Scalability </a:t>
            </a:r>
            <a:r>
              <a:rPr sz="2800" spc="-20" dirty="0">
                <a:solidFill>
                  <a:srgbClr val="4E3A2F"/>
                </a:solidFill>
                <a:latin typeface="Trebuchet MS"/>
                <a:cs typeface="Trebuchet MS"/>
              </a:rPr>
              <a:t>and speed </a:t>
            </a:r>
            <a:r>
              <a:rPr sz="2800" spc="-125">
                <a:solidFill>
                  <a:srgbClr val="4E3A2F"/>
                </a:solidFill>
                <a:latin typeface="Trebuchet MS"/>
                <a:cs typeface="Trebuchet MS"/>
              </a:rPr>
              <a:t>of </a:t>
            </a:r>
            <a:r>
              <a:rPr sz="2800" spc="10" smtClean="0">
                <a:solidFill>
                  <a:srgbClr val="4E3A2F"/>
                </a:solidFill>
                <a:latin typeface="Trebuchet MS"/>
                <a:cs typeface="Trebuchet MS"/>
              </a:rPr>
              <a:t>NoSQL</a:t>
            </a:r>
            <a:endParaRPr lang="en-US" sz="2800" spc="1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355600" marR="5080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3200" spc="-130" smtClean="0">
                <a:solidFill>
                  <a:srgbClr val="4E3A2F"/>
                </a:solidFill>
                <a:latin typeface="Trebuchet MS"/>
                <a:cs typeface="Trebuchet MS"/>
              </a:rPr>
              <a:t>Example</a:t>
            </a:r>
            <a:r>
              <a:rPr sz="3200" spc="-130" dirty="0">
                <a:solidFill>
                  <a:srgbClr val="4E3A2F"/>
                </a:solidFill>
                <a:latin typeface="Trebuchet MS"/>
                <a:cs typeface="Trebuchet MS"/>
              </a:rPr>
              <a:t>: </a:t>
            </a:r>
            <a:r>
              <a:rPr sz="3200" spc="-140" dirty="0">
                <a:solidFill>
                  <a:srgbClr val="4E3A2F"/>
                </a:solidFill>
                <a:latin typeface="Trebuchet MS"/>
                <a:cs typeface="Trebuchet MS"/>
              </a:rPr>
              <a:t>VoltDB, </a:t>
            </a:r>
            <a:r>
              <a:rPr sz="3200" spc="-35" dirty="0">
                <a:solidFill>
                  <a:srgbClr val="4E3A2F"/>
                </a:solidFill>
                <a:latin typeface="Trebuchet MS"/>
                <a:cs typeface="Trebuchet MS"/>
              </a:rPr>
              <a:t>NuoDB,</a:t>
            </a:r>
            <a:r>
              <a:rPr sz="3200" spc="-58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4E3A2F"/>
                </a:solidFill>
                <a:latin typeface="Trebuchet MS"/>
                <a:cs typeface="Trebuchet MS"/>
              </a:rPr>
              <a:t>MemSQL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730" y="1046225"/>
            <a:ext cx="8629650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1575561"/>
            <a:ext cx="8478520" cy="4090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9550" indent="-34290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sz="3000" spc="30" smtClean="0">
                <a:solidFill>
                  <a:srgbClr val="4E3A2F"/>
                </a:solidFill>
                <a:latin typeface="Trebuchet MS"/>
                <a:cs typeface="Trebuchet MS"/>
              </a:rPr>
              <a:t>Main</a:t>
            </a:r>
            <a:r>
              <a:rPr sz="3000" spc="-67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srgbClr val="4E3A2F"/>
                </a:solidFill>
                <a:latin typeface="Trebuchet MS"/>
                <a:cs typeface="Trebuchet MS"/>
              </a:rPr>
              <a:t>memory </a:t>
            </a:r>
            <a:r>
              <a:rPr sz="3000" spc="-100" dirty="0">
                <a:solidFill>
                  <a:srgbClr val="4E3A2F"/>
                </a:solidFill>
                <a:latin typeface="Trebuchet MS"/>
                <a:cs typeface="Trebuchet MS"/>
              </a:rPr>
              <a:t>storage: </a:t>
            </a:r>
            <a:r>
              <a:rPr sz="3000" spc="-80" dirty="0">
                <a:solidFill>
                  <a:srgbClr val="4E3A2F"/>
                </a:solidFill>
                <a:latin typeface="Trebuchet MS"/>
                <a:cs typeface="Trebuchet MS"/>
              </a:rPr>
              <a:t>reading </a:t>
            </a:r>
            <a:r>
              <a:rPr sz="3000" spc="-20" dirty="0">
                <a:solidFill>
                  <a:srgbClr val="4E3A2F"/>
                </a:solidFill>
                <a:latin typeface="Trebuchet MS"/>
                <a:cs typeface="Trebuchet MS"/>
              </a:rPr>
              <a:t>and </a:t>
            </a:r>
            <a:r>
              <a:rPr sz="3000" spc="-160" dirty="0">
                <a:solidFill>
                  <a:srgbClr val="4E3A2F"/>
                </a:solidFill>
                <a:latin typeface="Trebuchet MS"/>
                <a:cs typeface="Trebuchet MS"/>
              </a:rPr>
              <a:t>writing </a:t>
            </a:r>
            <a:r>
              <a:rPr sz="3000" spc="-140" dirty="0">
                <a:solidFill>
                  <a:srgbClr val="4E3A2F"/>
                </a:solidFill>
                <a:latin typeface="Trebuchet MS"/>
                <a:cs typeface="Trebuchet MS"/>
              </a:rPr>
              <a:t>blocks  </a:t>
            </a:r>
            <a:r>
              <a:rPr sz="3000" spc="-18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3000" spc="-95" dirty="0">
                <a:solidFill>
                  <a:srgbClr val="4E3A2F"/>
                </a:solidFill>
                <a:latin typeface="Trebuchet MS"/>
                <a:cs typeface="Trebuchet MS"/>
              </a:rPr>
              <a:t>memory </a:t>
            </a:r>
            <a:r>
              <a:rPr sz="3000" spc="-55" dirty="0">
                <a:solidFill>
                  <a:srgbClr val="4E3A2F"/>
                </a:solidFill>
                <a:latin typeface="Trebuchet MS"/>
                <a:cs typeface="Trebuchet MS"/>
              </a:rPr>
              <a:t>cache </a:t>
            </a:r>
            <a:r>
              <a:rPr sz="3000" dirty="0">
                <a:solidFill>
                  <a:srgbClr val="4E3A2F"/>
                </a:solidFill>
                <a:latin typeface="Trebuchet MS"/>
                <a:cs typeface="Trebuchet MS"/>
              </a:rPr>
              <a:t>is </a:t>
            </a:r>
            <a:r>
              <a:rPr sz="3000" spc="-45">
                <a:solidFill>
                  <a:srgbClr val="4E3A2F"/>
                </a:solidFill>
                <a:latin typeface="Trebuchet MS"/>
                <a:cs typeface="Trebuchet MS"/>
              </a:rPr>
              <a:t>much</a:t>
            </a:r>
            <a:r>
              <a:rPr sz="3000" spc="-44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3000" spc="-165" smtClean="0">
                <a:solidFill>
                  <a:srgbClr val="4E3A2F"/>
                </a:solidFill>
                <a:latin typeface="Trebuchet MS"/>
                <a:cs typeface="Trebuchet MS"/>
              </a:rPr>
              <a:t>faster.</a:t>
            </a:r>
            <a:endParaRPr lang="en-US" sz="3000" spc="-16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20955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600" spc="-110" smtClean="0">
                <a:solidFill>
                  <a:srgbClr val="4E3A2F"/>
                </a:solidFill>
                <a:latin typeface="Trebuchet MS"/>
                <a:cs typeface="Trebuchet MS"/>
              </a:rPr>
              <a:t>Historically </a:t>
            </a:r>
            <a:r>
              <a:rPr sz="2600" spc="-85" dirty="0">
                <a:solidFill>
                  <a:srgbClr val="4E3A2F"/>
                </a:solidFill>
                <a:latin typeface="Trebuchet MS"/>
                <a:cs typeface="Trebuchet MS"/>
              </a:rPr>
              <a:t>memory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4E3A2F"/>
                </a:solidFill>
                <a:latin typeface="Trebuchet MS"/>
                <a:cs typeface="Trebuchet MS"/>
              </a:rPr>
              <a:t>was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4E3A2F"/>
                </a:solidFill>
                <a:latin typeface="Trebuchet MS"/>
                <a:cs typeface="Trebuchet MS"/>
              </a:rPr>
              <a:t>much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4E3A2F"/>
                </a:solidFill>
                <a:latin typeface="Trebuchet MS"/>
                <a:cs typeface="Trebuchet MS"/>
              </a:rPr>
              <a:t>more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4E3A2F"/>
                </a:solidFill>
                <a:latin typeface="Trebuchet MS"/>
                <a:cs typeface="Trebuchet MS"/>
              </a:rPr>
              <a:t>expensive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4E3A2F"/>
                </a:solidFill>
                <a:latin typeface="Trebuchet MS"/>
                <a:cs typeface="Trebuchet MS"/>
              </a:rPr>
              <a:t>and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90" dirty="0">
                <a:solidFill>
                  <a:srgbClr val="4E3A2F"/>
                </a:solidFill>
                <a:latin typeface="Trebuchet MS"/>
                <a:cs typeface="Trebuchet MS"/>
              </a:rPr>
              <a:t>had  </a:t>
            </a:r>
            <a:r>
              <a:rPr sz="2600" spc="5" dirty="0">
                <a:solidFill>
                  <a:srgbClr val="4E3A2F"/>
                </a:solidFill>
                <a:latin typeface="Trebuchet MS"/>
                <a:cs typeface="Trebuchet MS"/>
              </a:rPr>
              <a:t>a </a:t>
            </a:r>
            <a:r>
              <a:rPr sz="2600" spc="-130" dirty="0">
                <a:solidFill>
                  <a:srgbClr val="4E3A2F"/>
                </a:solidFill>
                <a:latin typeface="Trebuchet MS"/>
                <a:cs typeface="Trebuchet MS"/>
              </a:rPr>
              <a:t>limited </a:t>
            </a:r>
            <a:r>
              <a:rPr sz="2600" spc="-100" dirty="0">
                <a:solidFill>
                  <a:srgbClr val="4E3A2F"/>
                </a:solidFill>
                <a:latin typeface="Trebuchet MS"/>
                <a:cs typeface="Trebuchet MS"/>
              </a:rPr>
              <a:t>capacity </a:t>
            </a:r>
            <a:r>
              <a:rPr sz="2600" spc="-70" dirty="0">
                <a:solidFill>
                  <a:srgbClr val="4E3A2F"/>
                </a:solidFill>
                <a:latin typeface="Trebuchet MS"/>
                <a:cs typeface="Trebuchet MS"/>
              </a:rPr>
              <a:t>compared </a:t>
            </a:r>
            <a:r>
              <a:rPr sz="2600" spc="-165">
                <a:solidFill>
                  <a:srgbClr val="4E3A2F"/>
                </a:solidFill>
                <a:latin typeface="Trebuchet MS"/>
                <a:cs typeface="Trebuchet MS"/>
              </a:rPr>
              <a:t>to</a:t>
            </a:r>
            <a:r>
              <a:rPr sz="2600" spc="-37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35" smtClean="0">
                <a:solidFill>
                  <a:srgbClr val="4E3A2F"/>
                </a:solidFill>
                <a:latin typeface="Trebuchet MS"/>
                <a:cs typeface="Trebuchet MS"/>
              </a:rPr>
              <a:t>disks.</a:t>
            </a:r>
            <a:endParaRPr lang="en-US" sz="2600" spc="-35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20955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600" spc="-85" smtClean="0">
                <a:solidFill>
                  <a:srgbClr val="4E3A2F"/>
                </a:solidFill>
                <a:latin typeface="Trebuchet MS"/>
                <a:cs typeface="Trebuchet MS"/>
              </a:rPr>
              <a:t>Now </a:t>
            </a:r>
            <a:r>
              <a:rPr sz="2600" spc="-105" dirty="0">
                <a:solidFill>
                  <a:srgbClr val="4E3A2F"/>
                </a:solidFill>
                <a:latin typeface="Trebuchet MS"/>
                <a:cs typeface="Trebuchet MS"/>
              </a:rPr>
              <a:t>the </a:t>
            </a:r>
            <a:r>
              <a:rPr sz="2600" spc="-45" dirty="0">
                <a:solidFill>
                  <a:srgbClr val="4E3A2F"/>
                </a:solidFill>
                <a:latin typeface="Trebuchet MS"/>
                <a:cs typeface="Trebuchet MS"/>
              </a:rPr>
              <a:t>scenario </a:t>
            </a:r>
            <a:r>
              <a:rPr sz="2600">
                <a:solidFill>
                  <a:srgbClr val="4E3A2F"/>
                </a:solidFill>
                <a:latin typeface="Trebuchet MS"/>
                <a:cs typeface="Trebuchet MS"/>
              </a:rPr>
              <a:t>is</a:t>
            </a:r>
            <a:r>
              <a:rPr sz="2600" spc="-55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40" smtClean="0">
                <a:solidFill>
                  <a:srgbClr val="4E3A2F"/>
                </a:solidFill>
                <a:latin typeface="Trebuchet MS"/>
                <a:cs typeface="Trebuchet MS"/>
              </a:rPr>
              <a:t>different.</a:t>
            </a:r>
            <a:endParaRPr lang="en-US" sz="2600" spc="-14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20955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600" spc="-5" smtClean="0">
                <a:solidFill>
                  <a:srgbClr val="4E3A2F"/>
                </a:solidFill>
                <a:latin typeface="Trebuchet MS"/>
                <a:cs typeface="Trebuchet MS"/>
              </a:rPr>
              <a:t>Many</a:t>
            </a:r>
            <a:r>
              <a:rPr sz="2600" spc="-13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4E3A2F"/>
                </a:solidFill>
                <a:latin typeface="Trebuchet MS"/>
                <a:cs typeface="Trebuchet MS"/>
              </a:rPr>
              <a:t>NewSQL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4E3A2F"/>
                </a:solidFill>
                <a:latin typeface="Trebuchet MS"/>
                <a:cs typeface="Trebuchet MS"/>
              </a:rPr>
              <a:t>DBMSs</a:t>
            </a:r>
            <a:r>
              <a:rPr sz="26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4E3A2F"/>
                </a:solidFill>
                <a:latin typeface="Trebuchet MS"/>
                <a:cs typeface="Trebuchet MS"/>
              </a:rPr>
              <a:t>are</a:t>
            </a:r>
            <a:r>
              <a:rPr sz="2600" spc="-1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4E3A2F"/>
                </a:solidFill>
                <a:latin typeface="Trebuchet MS"/>
                <a:cs typeface="Trebuchet MS"/>
              </a:rPr>
              <a:t>based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35">
                <a:solidFill>
                  <a:srgbClr val="4E3A2F"/>
                </a:solidFill>
                <a:latin typeface="Trebuchet MS"/>
                <a:cs typeface="Trebuchet MS"/>
              </a:rPr>
              <a:t>on</a:t>
            </a:r>
            <a:r>
              <a:rPr sz="2600" spc="-13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10" smtClean="0">
                <a:solidFill>
                  <a:srgbClr val="4E3A2F"/>
                </a:solidFill>
                <a:latin typeface="Trebuchet MS"/>
                <a:cs typeface="Trebuchet MS"/>
              </a:rPr>
              <a:t>this:</a:t>
            </a:r>
            <a:endParaRPr lang="en-US" sz="2600" spc="-11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00" marR="209550" lvl="2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200" spc="-65" smtClean="0">
                <a:solidFill>
                  <a:srgbClr val="4E3A2F"/>
                </a:solidFill>
                <a:latin typeface="Trebuchet MS"/>
                <a:cs typeface="Trebuchet MS"/>
              </a:rPr>
              <a:t>Academic </a:t>
            </a:r>
            <a:r>
              <a:rPr sz="2200" spc="-175" dirty="0">
                <a:solidFill>
                  <a:srgbClr val="4E3A2F"/>
                </a:solidFill>
                <a:latin typeface="Trebuchet MS"/>
                <a:cs typeface="Trebuchet MS"/>
              </a:rPr>
              <a:t>(e.g., </a:t>
            </a:r>
            <a:r>
              <a:rPr sz="2200" spc="-100" dirty="0">
                <a:solidFill>
                  <a:srgbClr val="4E3A2F"/>
                </a:solidFill>
                <a:latin typeface="Trebuchet MS"/>
                <a:cs typeface="Trebuchet MS"/>
              </a:rPr>
              <a:t>H-Store</a:t>
            </a:r>
            <a:r>
              <a:rPr sz="2200" spc="-100">
                <a:solidFill>
                  <a:srgbClr val="4E3A2F"/>
                </a:solidFill>
                <a:latin typeface="Trebuchet MS"/>
                <a:cs typeface="Trebuchet MS"/>
              </a:rPr>
              <a:t>,</a:t>
            </a:r>
            <a:r>
              <a:rPr sz="2200" spc="-45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100" smtClean="0">
                <a:solidFill>
                  <a:srgbClr val="4E3A2F"/>
                </a:solidFill>
                <a:latin typeface="Trebuchet MS"/>
                <a:cs typeface="Trebuchet MS"/>
              </a:rPr>
              <a:t>HyPer)</a:t>
            </a:r>
            <a:endParaRPr lang="en-US" sz="2200" spc="-10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1270000" marR="209550" lvl="2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200" spc="-75" smtClean="0">
                <a:solidFill>
                  <a:srgbClr val="4E3A2F"/>
                </a:solidFill>
                <a:latin typeface="Trebuchet MS"/>
                <a:cs typeface="Trebuchet MS"/>
              </a:rPr>
              <a:t>Commercial</a:t>
            </a:r>
            <a:r>
              <a:rPr sz="2200" spc="-140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4E3A2F"/>
                </a:solidFill>
                <a:latin typeface="Trebuchet MS"/>
                <a:cs typeface="Trebuchet MS"/>
              </a:rPr>
              <a:t>(e.g.,</a:t>
            </a:r>
            <a:r>
              <a:rPr sz="2200" spc="-9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4E3A2F"/>
                </a:solidFill>
                <a:latin typeface="Trebuchet MS"/>
                <a:cs typeface="Trebuchet MS"/>
              </a:rPr>
              <a:t>MemSQL,</a:t>
            </a:r>
            <a:r>
              <a:rPr sz="2200" spc="-13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E3A2F"/>
                </a:solidFill>
                <a:latin typeface="Trebuchet MS"/>
                <a:cs typeface="Trebuchet MS"/>
              </a:rPr>
              <a:t>SAP</a:t>
            </a:r>
            <a:r>
              <a:rPr sz="2200" spc="-12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4E3A2F"/>
                </a:solidFill>
                <a:latin typeface="Trebuchet MS"/>
                <a:cs typeface="Trebuchet MS"/>
              </a:rPr>
              <a:t>HANA,</a:t>
            </a:r>
            <a:r>
              <a:rPr sz="2200" spc="-12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4E3A2F"/>
                </a:solidFill>
                <a:latin typeface="Trebuchet MS"/>
                <a:cs typeface="Trebuchet MS"/>
              </a:rPr>
              <a:t>VoltDB</a:t>
            </a:r>
            <a:r>
              <a:rPr sz="2200" spc="-85">
                <a:solidFill>
                  <a:srgbClr val="4E3A2F"/>
                </a:solidFill>
                <a:latin typeface="Trebuchet MS"/>
                <a:cs typeface="Trebuchet MS"/>
              </a:rPr>
              <a:t>)</a:t>
            </a:r>
            <a:r>
              <a:rPr sz="2200" spc="-125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200" spc="-20" smtClean="0">
                <a:solidFill>
                  <a:srgbClr val="4E3A2F"/>
                </a:solidFill>
                <a:latin typeface="Trebuchet MS"/>
                <a:cs typeface="Trebuchet MS"/>
              </a:rPr>
              <a:t>systems</a:t>
            </a:r>
            <a:endParaRPr lang="en-US" sz="2200" spc="-20" dirty="0" smtClean="0">
              <a:solidFill>
                <a:srgbClr val="4E3A2F"/>
              </a:solidFill>
              <a:latin typeface="Trebuchet MS"/>
              <a:cs typeface="Trebuchet MS"/>
            </a:endParaRPr>
          </a:p>
          <a:p>
            <a:pPr marL="812800" marR="209550" lvl="1" indent="-342900">
              <a:spcBef>
                <a:spcPts val="100"/>
              </a:spcBef>
              <a:buFont typeface="Arial" pitchFamily="34" charset="0"/>
              <a:buChar char="•"/>
            </a:pPr>
            <a:r>
              <a:rPr sz="2600" spc="-40" smtClean="0">
                <a:solidFill>
                  <a:srgbClr val="4E3A2F"/>
                </a:solidFill>
                <a:latin typeface="Trebuchet MS"/>
                <a:cs typeface="Trebuchet MS"/>
              </a:rPr>
              <a:t>NewSQL</a:t>
            </a:r>
            <a:r>
              <a:rPr sz="2600" spc="-135" smtClean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4E3A2F"/>
                </a:solidFill>
                <a:latin typeface="Trebuchet MS"/>
                <a:cs typeface="Trebuchet MS"/>
              </a:rPr>
              <a:t>systems</a:t>
            </a:r>
            <a:r>
              <a:rPr sz="26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4E3A2F"/>
                </a:solidFill>
                <a:latin typeface="Trebuchet MS"/>
                <a:cs typeface="Trebuchet MS"/>
              </a:rPr>
              <a:t>evict </a:t>
            </a:r>
            <a:r>
              <a:rPr sz="2600" spc="5" dirty="0">
                <a:solidFill>
                  <a:srgbClr val="4E3A2F"/>
                </a:solidFill>
                <a:latin typeface="Trebuchet MS"/>
                <a:cs typeface="Trebuchet MS"/>
              </a:rPr>
              <a:t>a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4E3A2F"/>
                </a:solidFill>
                <a:latin typeface="Trebuchet MS"/>
                <a:cs typeface="Trebuchet MS"/>
              </a:rPr>
              <a:t>subset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srgbClr val="4E3A2F"/>
                </a:solidFill>
                <a:latin typeface="Trebuchet MS"/>
                <a:cs typeface="Trebuchet MS"/>
              </a:rPr>
              <a:t>of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srgbClr val="4E3A2F"/>
                </a:solidFill>
                <a:latin typeface="Trebuchet MS"/>
                <a:cs typeface="Trebuchet MS"/>
              </a:rPr>
              <a:t>the</a:t>
            </a:r>
            <a:r>
              <a:rPr sz="2600" spc="-15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30" dirty="0">
                <a:solidFill>
                  <a:srgbClr val="4E3A2F"/>
                </a:solidFill>
                <a:latin typeface="Trebuchet MS"/>
                <a:cs typeface="Trebuchet MS"/>
              </a:rPr>
              <a:t>database</a:t>
            </a:r>
            <a:r>
              <a:rPr sz="2600" spc="-13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4E3A2F"/>
                </a:solidFill>
                <a:latin typeface="Trebuchet MS"/>
                <a:cs typeface="Trebuchet MS"/>
              </a:rPr>
              <a:t>out</a:t>
            </a:r>
            <a:r>
              <a:rPr sz="2600" spc="-140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405" dirty="0">
                <a:solidFill>
                  <a:srgbClr val="4E3A2F"/>
                </a:solidFill>
                <a:latin typeface="Trebuchet MS"/>
                <a:cs typeface="Trebuchet MS"/>
              </a:rPr>
              <a:t>to  </a:t>
            </a:r>
            <a:r>
              <a:rPr sz="2600" spc="-75" dirty="0">
                <a:solidFill>
                  <a:srgbClr val="4E3A2F"/>
                </a:solidFill>
                <a:latin typeface="Trebuchet MS"/>
                <a:cs typeface="Trebuchet MS"/>
              </a:rPr>
              <a:t>persistent </a:t>
            </a:r>
            <a:r>
              <a:rPr sz="2600" spc="-60" dirty="0">
                <a:solidFill>
                  <a:srgbClr val="4E3A2F"/>
                </a:solidFill>
                <a:latin typeface="Trebuchet MS"/>
                <a:cs typeface="Trebuchet MS"/>
              </a:rPr>
              <a:t>storage </a:t>
            </a:r>
            <a:r>
              <a:rPr sz="2600" spc="-165" dirty="0">
                <a:solidFill>
                  <a:srgbClr val="4E3A2F"/>
                </a:solidFill>
                <a:latin typeface="Trebuchet MS"/>
                <a:cs typeface="Trebuchet MS"/>
              </a:rPr>
              <a:t>to </a:t>
            </a:r>
            <a:r>
              <a:rPr sz="2600" spc="-75" dirty="0">
                <a:solidFill>
                  <a:srgbClr val="4E3A2F"/>
                </a:solidFill>
                <a:latin typeface="Trebuchet MS"/>
                <a:cs typeface="Trebuchet MS"/>
              </a:rPr>
              <a:t>reduce </a:t>
            </a:r>
            <a:r>
              <a:rPr sz="2600" spc="-80" dirty="0">
                <a:solidFill>
                  <a:srgbClr val="4E3A2F"/>
                </a:solidFill>
                <a:latin typeface="Trebuchet MS"/>
                <a:cs typeface="Trebuchet MS"/>
              </a:rPr>
              <a:t>its </a:t>
            </a:r>
            <a:r>
              <a:rPr sz="2600" spc="-85" dirty="0">
                <a:solidFill>
                  <a:srgbClr val="4E3A2F"/>
                </a:solidFill>
                <a:latin typeface="Trebuchet MS"/>
                <a:cs typeface="Trebuchet MS"/>
              </a:rPr>
              <a:t>memory</a:t>
            </a:r>
            <a:r>
              <a:rPr sz="2600" spc="-355" dirty="0">
                <a:solidFill>
                  <a:srgbClr val="4E3A2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4E3A2F"/>
                </a:solidFill>
                <a:latin typeface="Trebuchet MS"/>
                <a:cs typeface="Trebuchet MS"/>
              </a:rPr>
              <a:t>footprint.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34925"/>
            <a:ext cx="4933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NEWSQL: </a:t>
            </a:r>
            <a:r>
              <a:rPr sz="3600" spc="-114" dirty="0"/>
              <a:t>WHAT </a:t>
            </a:r>
            <a:r>
              <a:rPr sz="3600" spc="140" dirty="0"/>
              <a:t>IS</a:t>
            </a:r>
            <a:r>
              <a:rPr sz="3600" spc="-480" dirty="0"/>
              <a:t> </a:t>
            </a:r>
            <a:r>
              <a:rPr sz="3600" spc="160" dirty="0"/>
              <a:t>NEW?</a:t>
            </a:r>
            <a:endParaRPr sz="360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76200"/>
            <a:ext cx="2615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CONCLUSION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83540" y="1476694"/>
            <a:ext cx="8524875" cy="444352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35" smtClean="0">
                <a:solidFill>
                  <a:srgbClr val="4E3A2F"/>
                </a:solidFill>
                <a:cs typeface="Trebuchet MS"/>
              </a:rPr>
              <a:t>Big</a:t>
            </a:r>
            <a:r>
              <a:rPr sz="3200" spc="-15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85" dirty="0">
                <a:solidFill>
                  <a:srgbClr val="4E3A2F"/>
                </a:solidFill>
                <a:cs typeface="Trebuchet MS"/>
              </a:rPr>
              <a:t>data</a:t>
            </a:r>
            <a:r>
              <a:rPr sz="3200" spc="-16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40" dirty="0">
                <a:solidFill>
                  <a:srgbClr val="4E3A2F"/>
                </a:solidFill>
                <a:cs typeface="Trebuchet MS"/>
              </a:rPr>
              <a:t>can</a:t>
            </a:r>
            <a:r>
              <a:rPr sz="3200" spc="-16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75" dirty="0">
                <a:solidFill>
                  <a:srgbClr val="4E3A2F"/>
                </a:solidFill>
                <a:cs typeface="Trebuchet MS"/>
              </a:rPr>
              <a:t>be</a:t>
            </a:r>
            <a:r>
              <a:rPr sz="3200" spc="-17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105" dirty="0">
                <a:solidFill>
                  <a:srgbClr val="4E3A2F"/>
                </a:solidFill>
                <a:cs typeface="Trebuchet MS"/>
              </a:rPr>
              <a:t>operational</a:t>
            </a:r>
            <a:r>
              <a:rPr sz="3200" spc="-165" dirty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125">
                <a:solidFill>
                  <a:srgbClr val="4E3A2F"/>
                </a:solidFill>
                <a:cs typeface="Trebuchet MS"/>
              </a:rPr>
              <a:t>or</a:t>
            </a:r>
            <a:r>
              <a:rPr sz="3200" spc="-165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145" smtClean="0">
                <a:solidFill>
                  <a:srgbClr val="4E3A2F"/>
                </a:solidFill>
                <a:cs typeface="Trebuchet MS"/>
              </a:rPr>
              <a:t>analytical.</a:t>
            </a:r>
            <a:endParaRPr lang="en-US" sz="3200" spc="-145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300" smtClean="0">
                <a:solidFill>
                  <a:srgbClr val="4E3A2F"/>
                </a:solidFill>
                <a:cs typeface="Trebuchet MS"/>
              </a:rPr>
              <a:t>Two </a:t>
            </a:r>
            <a:r>
              <a:rPr sz="3200" spc="25" dirty="0">
                <a:solidFill>
                  <a:srgbClr val="4E3A2F"/>
                </a:solidFill>
                <a:cs typeface="Trebuchet MS"/>
              </a:rPr>
              <a:t>classes </a:t>
            </a:r>
            <a:r>
              <a:rPr sz="3200" spc="-140" dirty="0">
                <a:solidFill>
                  <a:srgbClr val="4E3A2F"/>
                </a:solidFill>
                <a:cs typeface="Trebuchet MS"/>
              </a:rPr>
              <a:t>of </a:t>
            </a:r>
            <a:r>
              <a:rPr sz="3200" spc="-85" dirty="0">
                <a:solidFill>
                  <a:srgbClr val="4E3A2F"/>
                </a:solidFill>
                <a:cs typeface="Trebuchet MS"/>
              </a:rPr>
              <a:t>technologies </a:t>
            </a:r>
            <a:r>
              <a:rPr sz="3200" spc="-90" dirty="0">
                <a:solidFill>
                  <a:srgbClr val="4E3A2F"/>
                </a:solidFill>
                <a:cs typeface="Trebuchet MS"/>
              </a:rPr>
              <a:t>are</a:t>
            </a:r>
            <a:r>
              <a:rPr sz="3200" spc="-640" dirty="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160" dirty="0">
                <a:solidFill>
                  <a:srgbClr val="4E3A2F"/>
                </a:solidFill>
                <a:cs typeface="Trebuchet MS"/>
              </a:rPr>
              <a:t>complementary  </a:t>
            </a:r>
            <a:r>
              <a:rPr sz="3200" spc="-25" dirty="0">
                <a:solidFill>
                  <a:srgbClr val="4E3A2F"/>
                </a:solidFill>
                <a:cs typeface="Trebuchet MS"/>
              </a:rPr>
              <a:t>and </a:t>
            </a:r>
            <a:r>
              <a:rPr sz="3200" spc="-150" dirty="0">
                <a:solidFill>
                  <a:srgbClr val="4E3A2F"/>
                </a:solidFill>
                <a:cs typeface="Trebuchet MS"/>
              </a:rPr>
              <a:t>frequently </a:t>
            </a:r>
            <a:r>
              <a:rPr sz="3200" spc="-125">
                <a:solidFill>
                  <a:srgbClr val="4E3A2F"/>
                </a:solidFill>
                <a:cs typeface="Trebuchet MS"/>
              </a:rPr>
              <a:t>deployed</a:t>
            </a:r>
            <a:r>
              <a:rPr sz="3200" spc="-315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185" smtClean="0">
                <a:solidFill>
                  <a:srgbClr val="4E3A2F"/>
                </a:solidFill>
                <a:cs typeface="Trebuchet MS"/>
              </a:rPr>
              <a:t>together.</a:t>
            </a:r>
            <a:endParaRPr lang="en-US" sz="3200" spc="-185" dirty="0" smtClean="0">
              <a:solidFill>
                <a:srgbClr val="4E3A2F"/>
              </a:solidFill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69"/>
              </a:spcBef>
              <a:buFont typeface="Arial" pitchFamily="34" charset="0"/>
              <a:buChar char="•"/>
            </a:pPr>
            <a:r>
              <a:rPr sz="3200" spc="-35" smtClean="0">
                <a:solidFill>
                  <a:srgbClr val="4E3A2F"/>
                </a:solidFill>
                <a:cs typeface="Trebuchet MS"/>
              </a:rPr>
              <a:t>Big </a:t>
            </a:r>
            <a:r>
              <a:rPr sz="3200" spc="-85" dirty="0">
                <a:solidFill>
                  <a:srgbClr val="4E3A2F"/>
                </a:solidFill>
                <a:cs typeface="Trebuchet MS"/>
              </a:rPr>
              <a:t>data </a:t>
            </a:r>
            <a:r>
              <a:rPr sz="3200" spc="-75" dirty="0">
                <a:solidFill>
                  <a:srgbClr val="4E3A2F"/>
                </a:solidFill>
                <a:cs typeface="Trebuchet MS"/>
              </a:rPr>
              <a:t>storage </a:t>
            </a:r>
            <a:r>
              <a:rPr sz="3200" spc="-85" dirty="0">
                <a:solidFill>
                  <a:srgbClr val="4E3A2F"/>
                </a:solidFill>
                <a:cs typeface="Trebuchet MS"/>
              </a:rPr>
              <a:t>technologies </a:t>
            </a:r>
            <a:r>
              <a:rPr sz="3200" spc="-90" dirty="0">
                <a:solidFill>
                  <a:srgbClr val="4E3A2F"/>
                </a:solidFill>
                <a:cs typeface="Trebuchet MS"/>
              </a:rPr>
              <a:t>have </a:t>
            </a:r>
            <a:r>
              <a:rPr sz="3200" spc="-135" dirty="0">
                <a:solidFill>
                  <a:srgbClr val="4E3A2F"/>
                </a:solidFill>
                <a:cs typeface="Trebuchet MS"/>
              </a:rPr>
              <a:t>grown </a:t>
            </a:r>
            <a:r>
              <a:rPr sz="3200" spc="-405" dirty="0">
                <a:solidFill>
                  <a:srgbClr val="4E3A2F"/>
                </a:solidFill>
                <a:cs typeface="Trebuchet MS"/>
              </a:rPr>
              <a:t>in  </a:t>
            </a:r>
            <a:r>
              <a:rPr sz="3200" spc="-130" dirty="0">
                <a:solidFill>
                  <a:srgbClr val="4E3A2F"/>
                </a:solidFill>
                <a:cs typeface="Trebuchet MS"/>
              </a:rPr>
              <a:t>the </a:t>
            </a:r>
            <a:r>
              <a:rPr sz="3200" spc="-155">
                <a:solidFill>
                  <a:srgbClr val="4E3A2F"/>
                </a:solidFill>
                <a:cs typeface="Trebuchet MS"/>
              </a:rPr>
              <a:t>following</a:t>
            </a:r>
            <a:r>
              <a:rPr sz="3200" spc="-200">
                <a:solidFill>
                  <a:srgbClr val="4E3A2F"/>
                </a:solidFill>
                <a:cs typeface="Trebuchet MS"/>
              </a:rPr>
              <a:t> </a:t>
            </a:r>
            <a:r>
              <a:rPr sz="3200" spc="-75" smtClean="0">
                <a:solidFill>
                  <a:srgbClr val="4E3A2F"/>
                </a:solidFill>
                <a:cs typeface="Trebuchet MS"/>
              </a:rPr>
              <a:t>areas:</a:t>
            </a:r>
            <a:endParaRPr lang="en-US" sz="3200" spc="-75" dirty="0" smtClean="0">
              <a:solidFill>
                <a:srgbClr val="4E3A2F"/>
              </a:solidFill>
              <a:cs typeface="Trebuchet MS"/>
            </a:endParaRPr>
          </a:p>
          <a:p>
            <a:pPr marL="469900" lvl="1" algn="just">
              <a:spcBef>
                <a:spcPts val="869"/>
              </a:spcBef>
              <a:buFont typeface="Arial" pitchFamily="34" charset="0"/>
              <a:buChar char="•"/>
            </a:pPr>
            <a:r>
              <a:rPr sz="2800" spc="-90" smtClean="0">
                <a:solidFill>
                  <a:srgbClr val="4E3A2F"/>
                </a:solidFill>
                <a:cs typeface="Trebuchet MS"/>
              </a:rPr>
              <a:t>Distributed</a:t>
            </a:r>
            <a:r>
              <a:rPr sz="2800" spc="-615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800" spc="-114">
                <a:solidFill>
                  <a:srgbClr val="4E3A2F"/>
                </a:solidFill>
                <a:cs typeface="Trebuchet MS"/>
              </a:rPr>
              <a:t>File </a:t>
            </a:r>
            <a:r>
              <a:rPr sz="2800" spc="-10" smtClean="0">
                <a:solidFill>
                  <a:srgbClr val="4E3A2F"/>
                </a:solidFill>
                <a:cs typeface="Trebuchet MS"/>
              </a:rPr>
              <a:t>Systems</a:t>
            </a:r>
            <a:endParaRPr lang="en-US" sz="2800" spc="-10" dirty="0" smtClean="0">
              <a:solidFill>
                <a:srgbClr val="4E3A2F"/>
              </a:solidFill>
              <a:cs typeface="Trebuchet MS"/>
            </a:endParaRPr>
          </a:p>
          <a:p>
            <a:pPr marL="469900" lvl="1" algn="just">
              <a:spcBef>
                <a:spcPts val="869"/>
              </a:spcBef>
              <a:buFont typeface="Arial" pitchFamily="34" charset="0"/>
              <a:buChar char="•"/>
            </a:pPr>
            <a:r>
              <a:rPr sz="2800" spc="10" smtClean="0">
                <a:solidFill>
                  <a:srgbClr val="4E3A2F"/>
                </a:solidFill>
                <a:cs typeface="Trebuchet MS"/>
              </a:rPr>
              <a:t>NoSQL</a:t>
            </a:r>
            <a:r>
              <a:rPr sz="2800" spc="-160" smtClean="0">
                <a:solidFill>
                  <a:srgbClr val="4E3A2F"/>
                </a:solidFill>
                <a:cs typeface="Trebuchet MS"/>
              </a:rPr>
              <a:t> </a:t>
            </a:r>
            <a:r>
              <a:rPr sz="2800" spc="-40" dirty="0">
                <a:solidFill>
                  <a:srgbClr val="4E3A2F"/>
                </a:solidFill>
                <a:cs typeface="Trebuchet MS"/>
              </a:rPr>
              <a:t>databases:</a:t>
            </a:r>
            <a:r>
              <a:rPr sz="2800" spc="-160" dirty="0">
                <a:solidFill>
                  <a:srgbClr val="4E3A2F"/>
                </a:solidFill>
                <a:cs typeface="Trebuchet MS"/>
              </a:rPr>
              <a:t> </a:t>
            </a:r>
            <a:r>
              <a:rPr sz="2800" spc="-70">
                <a:solidFill>
                  <a:srgbClr val="4E3A2F"/>
                </a:solidFill>
                <a:cs typeface="Trebuchet MS"/>
              </a:rPr>
              <a:t>complies</a:t>
            </a:r>
            <a:r>
              <a:rPr sz="2800" spc="-155">
                <a:solidFill>
                  <a:srgbClr val="4E3A2F"/>
                </a:solidFill>
                <a:cs typeface="Trebuchet MS"/>
              </a:rPr>
              <a:t> </a:t>
            </a:r>
            <a:r>
              <a:rPr sz="2800" spc="55" smtClean="0">
                <a:solidFill>
                  <a:srgbClr val="4E3A2F"/>
                </a:solidFill>
                <a:cs typeface="Trebuchet MS"/>
              </a:rPr>
              <a:t>BASE</a:t>
            </a:r>
            <a:endParaRPr lang="en-US" sz="2800" spc="55" dirty="0" smtClean="0">
              <a:solidFill>
                <a:srgbClr val="4E3A2F"/>
              </a:solidFill>
              <a:cs typeface="Trebuchet MS"/>
            </a:endParaRPr>
          </a:p>
          <a:p>
            <a:pPr marL="469900" lvl="1" algn="just">
              <a:spcBef>
                <a:spcPts val="869"/>
              </a:spcBef>
              <a:buFont typeface="Arial" pitchFamily="34" charset="0"/>
              <a:buChar char="•"/>
            </a:pPr>
            <a:r>
              <a:rPr sz="2800" spc="-40" smtClean="0">
                <a:solidFill>
                  <a:srgbClr val="4E3A2F"/>
                </a:solidFill>
                <a:cs typeface="Trebuchet MS"/>
              </a:rPr>
              <a:t>NewSQL </a:t>
            </a:r>
            <a:r>
              <a:rPr sz="2800" spc="-40" dirty="0">
                <a:solidFill>
                  <a:srgbClr val="4E3A2F"/>
                </a:solidFill>
                <a:cs typeface="Trebuchet MS"/>
              </a:rPr>
              <a:t>databases: </a:t>
            </a:r>
            <a:r>
              <a:rPr sz="2800" spc="-65" dirty="0">
                <a:solidFill>
                  <a:srgbClr val="4E3A2F"/>
                </a:solidFill>
                <a:cs typeface="Trebuchet MS"/>
              </a:rPr>
              <a:t>complies </a:t>
            </a:r>
            <a:r>
              <a:rPr sz="2800" spc="-70" dirty="0">
                <a:solidFill>
                  <a:srgbClr val="4E3A2F"/>
                </a:solidFill>
                <a:cs typeface="Trebuchet MS"/>
              </a:rPr>
              <a:t>ACID</a:t>
            </a:r>
            <a:endParaRPr sz="2800">
              <a:cs typeface="Trebuchet MS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Introduction to Spark</a:t>
            </a:r>
            <a:endParaRPr lang="en-US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552" y="4847771"/>
            <a:ext cx="1367971" cy="149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2362200" cy="217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800" b="1" dirty="0" smtClean="0">
                <a:solidFill>
                  <a:srgbClr val="FF0000"/>
                </a:solidFill>
              </a:rPr>
              <a:t>Apache Spark </a:t>
            </a:r>
            <a:r>
              <a:rPr lang="en-IN" sz="2800" dirty="0" smtClean="0"/>
              <a:t>is a big data analytics framework that was originally developed at the University of California, Berkeley's </a:t>
            </a:r>
            <a:r>
              <a:rPr lang="en-IN" sz="2800" dirty="0" err="1" smtClean="0"/>
              <a:t>AMPLab</a:t>
            </a:r>
            <a:r>
              <a:rPr lang="en-IN" sz="2800" dirty="0" smtClean="0"/>
              <a:t>, in 2012. Since then, it has gained a lot of attraction both in academia and in industry.</a:t>
            </a:r>
          </a:p>
          <a:p>
            <a:pPr algn="just"/>
            <a:endParaRPr lang="en-IN" sz="2800" dirty="0" smtClean="0"/>
          </a:p>
          <a:p>
            <a:pPr algn="just"/>
            <a:r>
              <a:rPr lang="en-IN" sz="2800" dirty="0" smtClean="0"/>
              <a:t>It is an another system for big data analytics</a:t>
            </a:r>
          </a:p>
          <a:p>
            <a:pPr algn="just"/>
            <a:endParaRPr lang="en-IN" sz="2800" dirty="0" smtClean="0"/>
          </a:p>
          <a:p>
            <a:pPr algn="just"/>
            <a:r>
              <a:rPr lang="en-IN" sz="2800" b="1" dirty="0" smtClean="0">
                <a:solidFill>
                  <a:srgbClr val="FF0000"/>
                </a:solidFill>
              </a:rPr>
              <a:t>Isn’t MapReduce good enough?</a:t>
            </a:r>
          </a:p>
          <a:p>
            <a:pPr lvl="1" algn="just"/>
            <a:r>
              <a:rPr lang="en-IN" sz="2400" b="1" dirty="0" smtClean="0">
                <a:solidFill>
                  <a:srgbClr val="002060"/>
                </a:solidFill>
              </a:rPr>
              <a:t>Simplifies batch processing on large commodity clusters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Need of Spark</a:t>
            </a:r>
            <a:endParaRPr lang="en-IN" b="1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What’s making so much data?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9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9460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461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 eaLnBrk="1" hangingPunct="1">
              <a:buFontTx/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ubiquitous computing</a:t>
            </a: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more people carrying data-generating devices (mobile phones with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gps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cameras, etc.)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Need of Spark</a:t>
            </a:r>
            <a:endParaRPr lang="en-IN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9144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543300" y="10668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5238750" y="1066809"/>
            <a:ext cx="137160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933450" y="4057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7639050" y="4019559"/>
            <a:ext cx="121920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Need of Spark</a:t>
            </a:r>
            <a:endParaRPr lang="en-IN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2950"/>
            <a:ext cx="91440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29100" y="1905000"/>
            <a:ext cx="228600" cy="3848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543300" y="10668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238750" y="1066809"/>
            <a:ext cx="137160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2362200" y="3429009"/>
            <a:ext cx="5143500" cy="933441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Expensive save to disk for fault tolerance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933450" y="4057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7639050" y="4019559"/>
            <a:ext cx="121920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8"/>
            <a:ext cx="8839200" cy="5059363"/>
          </a:xfrm>
        </p:spPr>
        <p:txBody>
          <a:bodyPr/>
          <a:lstStyle/>
          <a:p>
            <a:r>
              <a:rPr lang="en-IN" sz="2600" dirty="0" smtClean="0"/>
              <a:t>MapReduce can be expensive for some applications e.g.,</a:t>
            </a:r>
          </a:p>
          <a:p>
            <a:pPr marL="1162050"/>
            <a:r>
              <a:rPr lang="en-IN" sz="2600" b="1" dirty="0" smtClean="0">
                <a:solidFill>
                  <a:srgbClr val="FF0000"/>
                </a:solidFill>
              </a:rPr>
              <a:t>Iterative</a:t>
            </a:r>
          </a:p>
          <a:p>
            <a:pPr marL="1162050"/>
            <a:r>
              <a:rPr lang="en-IN" sz="2600" b="1" dirty="0" smtClean="0">
                <a:solidFill>
                  <a:srgbClr val="FF0000"/>
                </a:solidFill>
              </a:rPr>
              <a:t>Interactive</a:t>
            </a:r>
          </a:p>
          <a:p>
            <a:endParaRPr lang="en-IN" sz="2600" dirty="0" smtClean="0"/>
          </a:p>
          <a:p>
            <a:r>
              <a:rPr lang="en-IN" sz="2600" dirty="0" smtClean="0"/>
              <a:t>Lacks efficient data sharing</a:t>
            </a:r>
          </a:p>
          <a:p>
            <a:endParaRPr lang="en-IN" sz="2600" dirty="0" smtClean="0"/>
          </a:p>
          <a:p>
            <a:r>
              <a:rPr lang="en-IN" sz="2600" dirty="0" smtClean="0"/>
              <a:t>Specialized frameworks did evolve for different programming</a:t>
            </a:r>
          </a:p>
          <a:p>
            <a:pPr>
              <a:buNone/>
            </a:pPr>
            <a:r>
              <a:rPr lang="en-IN" sz="2600" dirty="0" smtClean="0"/>
              <a:t>     models</a:t>
            </a:r>
          </a:p>
          <a:p>
            <a:pPr marL="1162050" indent="-361950"/>
            <a:r>
              <a:rPr lang="en-IN" sz="2600" b="1" dirty="0" smtClean="0">
                <a:solidFill>
                  <a:srgbClr val="FF0000"/>
                </a:solidFill>
              </a:rPr>
              <a:t>Bulk Synchronous Processing (</a:t>
            </a:r>
            <a:r>
              <a:rPr lang="en-IN" sz="2600" b="1" dirty="0" err="1" smtClean="0">
                <a:solidFill>
                  <a:srgbClr val="FF0000"/>
                </a:solidFill>
              </a:rPr>
              <a:t>Pregel</a:t>
            </a:r>
            <a:r>
              <a:rPr lang="en-IN" sz="2600" b="1" dirty="0" smtClean="0">
                <a:solidFill>
                  <a:srgbClr val="FF0000"/>
                </a:solidFill>
              </a:rPr>
              <a:t>)</a:t>
            </a:r>
          </a:p>
          <a:p>
            <a:pPr marL="1162050" indent="-361950"/>
            <a:r>
              <a:rPr lang="en-IN" sz="2600" b="1" dirty="0" smtClean="0">
                <a:solidFill>
                  <a:srgbClr val="FF0000"/>
                </a:solidFill>
              </a:rPr>
              <a:t>Iterative MapReduce (Hadoop) ….</a:t>
            </a:r>
            <a:endParaRPr lang="en-IN" sz="26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Need of Spark</a:t>
            </a:r>
            <a:endParaRPr lang="en-IN" b="1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Resilient Distributed Datasets (RDDs)</a:t>
            </a:r>
          </a:p>
          <a:p>
            <a:endParaRPr lang="en-IN" sz="2800" b="1" dirty="0" smtClean="0"/>
          </a:p>
          <a:p>
            <a:pPr lvl="1"/>
            <a:r>
              <a:rPr lang="en-IN" sz="2400" dirty="0" smtClean="0"/>
              <a:t>Immutable, partitioned collection of records</a:t>
            </a:r>
          </a:p>
          <a:p>
            <a:pPr lvl="1"/>
            <a:r>
              <a:rPr lang="en-IN" sz="2400" dirty="0" smtClean="0"/>
              <a:t>Built through coarse grained transformations (map, join …)</a:t>
            </a:r>
          </a:p>
          <a:p>
            <a:pPr lvl="1"/>
            <a:r>
              <a:rPr lang="en-IN" sz="2400" dirty="0" smtClean="0"/>
              <a:t>Can be cached for efficient reuse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 smtClean="0"/>
              <a:t>Solution: Resilient Distributed Datasets (RDDs)</a:t>
            </a:r>
            <a:endParaRPr lang="en-IN" sz="3400" b="1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Need of Spark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6774"/>
            <a:ext cx="91440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371600" y="20764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276350" y="32575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4267200" y="581025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496050" y="582930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3067050" y="1162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5410200" y="11239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7620000" y="118110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7639050" y="3295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190500" y="3048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Resilient Distributed Datasets (RDDs)</a:t>
            </a:r>
          </a:p>
          <a:p>
            <a:endParaRPr lang="en-IN" sz="2800" b="1" dirty="0" smtClean="0"/>
          </a:p>
          <a:p>
            <a:pPr lvl="1"/>
            <a:r>
              <a:rPr lang="en-IN" sz="2400" dirty="0" smtClean="0"/>
              <a:t>Immutable, partitioned collection of records</a:t>
            </a:r>
          </a:p>
          <a:p>
            <a:pPr lvl="1"/>
            <a:r>
              <a:rPr lang="en-IN" sz="2400" dirty="0" smtClean="0"/>
              <a:t>Built through coarse grained transformations (map, join …)</a:t>
            </a:r>
          </a:p>
          <a:p>
            <a:pPr lvl="1">
              <a:buNone/>
            </a:pPr>
            <a:endParaRPr lang="en-IN" sz="2400" dirty="0" smtClean="0"/>
          </a:p>
          <a:p>
            <a:pPr lvl="1" indent="-742950"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Fault Recovery?</a:t>
            </a:r>
          </a:p>
          <a:p>
            <a:pPr lvl="1" indent="152400">
              <a:tabLst>
                <a:tab pos="990600" algn="l"/>
              </a:tabLst>
            </a:pPr>
            <a:r>
              <a:rPr lang="en-IN" sz="2400" dirty="0" smtClean="0"/>
              <a:t> Lineage!</a:t>
            </a:r>
          </a:p>
          <a:p>
            <a:pPr marL="1257300" lvl="1" indent="-266700"/>
            <a:r>
              <a:rPr lang="en-IN" sz="2400" dirty="0" smtClean="0"/>
              <a:t>Log the coarse grained operation applied to a partitioned dataset</a:t>
            </a:r>
          </a:p>
          <a:p>
            <a:pPr marL="1257300" lvl="1" indent="-266700"/>
            <a:r>
              <a:rPr lang="en-IN" sz="2400" dirty="0" smtClean="0"/>
              <a:t>Simply </a:t>
            </a:r>
            <a:r>
              <a:rPr lang="en-IN" sz="2400" dirty="0" err="1" smtClean="0"/>
              <a:t>recompute</a:t>
            </a:r>
            <a:r>
              <a:rPr lang="en-IN" sz="2400" dirty="0" smtClean="0"/>
              <a:t> the lost partition if failure occurs!</a:t>
            </a:r>
          </a:p>
          <a:p>
            <a:pPr marL="1257300" lvl="1" indent="-266700"/>
            <a:r>
              <a:rPr lang="en-IN" sz="2400" dirty="0" smtClean="0"/>
              <a:t>No cost if no failure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 smtClean="0"/>
              <a:t>Solution: Resilient Distributed Datasets (RDDs)</a:t>
            </a:r>
            <a:endParaRPr lang="en-IN" sz="3400" b="1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4839"/>
          <a:stretch>
            <a:fillRect/>
          </a:stretch>
        </p:blipFill>
        <p:spPr bwMode="auto">
          <a:xfrm>
            <a:off x="1" y="642938"/>
            <a:ext cx="9144000" cy="491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247650" y="2667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428750" y="17145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4343400" y="506730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6534150" y="508635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3143250" y="781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7639050" y="2914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1390650" y="2914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 bwMode="auto">
          <a:xfrm>
            <a:off x="54864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 bwMode="auto">
          <a:xfrm>
            <a:off x="77343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1352550" y="53911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86150"/>
          <a:stretch>
            <a:fillRect/>
          </a:stretch>
        </p:blipFill>
        <p:spPr bwMode="auto">
          <a:xfrm>
            <a:off x="-7" y="2838450"/>
            <a:ext cx="9144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29" y="37115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1543042" y="2990859"/>
            <a:ext cx="83820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514592" y="26670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6610342" y="283845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4571992" y="285750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52400" y="3067059"/>
            <a:ext cx="1123950" cy="323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Lineage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5845"/>
          <a:stretch>
            <a:fillRect/>
          </a:stretch>
        </p:blipFill>
        <p:spPr bwMode="auto">
          <a:xfrm>
            <a:off x="0" y="623888"/>
            <a:ext cx="9144000" cy="495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2686042" y="2705109"/>
            <a:ext cx="4495808" cy="129539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RDDs track the graph of</a:t>
            </a:r>
            <a:r>
              <a:rPr kumimoji="0" lang="en-IN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transformations that built them (their lineage) to rebuild lost data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47650" y="2667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428750" y="17145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143250" y="781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390650" y="2914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7639050" y="2914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1"/>
          <p:cNvSpPr txBox="1">
            <a:spLocks/>
          </p:cNvSpPr>
          <p:nvPr/>
        </p:nvSpPr>
        <p:spPr bwMode="auto">
          <a:xfrm>
            <a:off x="54864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77343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 bwMode="auto">
          <a:xfrm>
            <a:off x="6534149" y="5086331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 bwMode="auto">
          <a:xfrm>
            <a:off x="4495799" y="5105381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1581150" y="53149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b="1" dirty="0" smtClean="0">
                <a:solidFill>
                  <a:srgbClr val="FF0000"/>
                </a:solidFill>
              </a:rPr>
              <a:t>RDD operations</a:t>
            </a:r>
          </a:p>
          <a:p>
            <a:pPr lvl="1"/>
            <a:r>
              <a:rPr lang="en-IN" sz="2400" dirty="0" smtClean="0"/>
              <a:t>Transformations e.g., filter, join, map, group-by …</a:t>
            </a:r>
          </a:p>
          <a:p>
            <a:pPr lvl="1"/>
            <a:r>
              <a:rPr lang="en-IN" sz="2400" dirty="0" smtClean="0"/>
              <a:t>Actions e.g., count, print …</a:t>
            </a:r>
          </a:p>
          <a:p>
            <a:pPr lvl="1"/>
            <a:endParaRPr lang="en-IN" sz="2200" dirty="0" smtClean="0"/>
          </a:p>
          <a:p>
            <a:r>
              <a:rPr lang="en-IN" sz="2600" b="1" dirty="0" smtClean="0">
                <a:solidFill>
                  <a:srgbClr val="FF0000"/>
                </a:solidFill>
              </a:rPr>
              <a:t>Control</a:t>
            </a:r>
          </a:p>
          <a:p>
            <a:pPr lvl="1"/>
            <a:r>
              <a:rPr lang="en-IN" sz="2400" b="1" dirty="0" smtClean="0">
                <a:solidFill>
                  <a:srgbClr val="002060"/>
                </a:solidFill>
              </a:rPr>
              <a:t>Partitioning:  </a:t>
            </a:r>
            <a:r>
              <a:rPr lang="en-IN" sz="2400" dirty="0" smtClean="0"/>
              <a:t>Spark also gives you control over how you can partition your RDDs.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b="1" dirty="0" smtClean="0">
                <a:solidFill>
                  <a:srgbClr val="002060"/>
                </a:solidFill>
              </a:rPr>
              <a:t>Persistence: </a:t>
            </a:r>
            <a:r>
              <a:rPr lang="en-IN" sz="2400" dirty="0" smtClean="0"/>
              <a:t>Allows you to choose whether you want to persist RDD onto disk or not. </a:t>
            </a: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What can you do with Spark?</a:t>
            </a:r>
            <a:endParaRPr lang="en-IN" b="1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Data Generation</a:t>
            </a:r>
            <a:endParaRPr lang="en-US" dirty="0"/>
          </a:p>
        </p:txBody>
      </p:sp>
      <p:grpSp>
        <p:nvGrpSpPr>
          <p:cNvPr id="2" name="Group 19"/>
          <p:cNvGrpSpPr>
            <a:grpSpLocks noGrp="1"/>
          </p:cNvGrpSpPr>
          <p:nvPr/>
        </p:nvGrpSpPr>
        <p:grpSpPr bwMode="auto">
          <a:xfrm>
            <a:off x="3703320" y="1066801"/>
            <a:ext cx="4983480" cy="5002530"/>
            <a:chOff x="3733800" y="742950"/>
            <a:chExt cx="5337175" cy="5902325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7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" descr="TrendsMont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400">
                    <a:solidFill>
                      <a:srgbClr val="075314"/>
                    </a:solidFill>
                  </a:rPr>
                  <a:t> people on the Web by end 2011 </a:t>
                </a:r>
                <a:endParaRPr lang="en-US" b="0"/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4297363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/>
                <a:r>
                  <a:rPr lang="en-US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40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400">
                    <a:solidFill>
                      <a:srgbClr val="075314"/>
                    </a:solidFill>
                  </a:rPr>
                </a:br>
                <a:r>
                  <a:rPr lang="en-US" sz="1400">
                    <a:solidFill>
                      <a:srgbClr val="075314"/>
                    </a:solidFill>
                  </a:rPr>
                  <a:t> (1.3B in 2005)</a:t>
                </a:r>
                <a:endParaRPr lang="en-US" b="0"/>
              </a:p>
            </p:txBody>
          </p:sp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85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400">
                    <a:solidFill>
                      <a:srgbClr val="075314"/>
                    </a:solidFill>
                  </a:rPr>
                  <a:t> camera phones world wide</a:t>
                </a:r>
                <a:endParaRPr lang="en-US" b="0"/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215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400">
                    <a:solidFill>
                      <a:srgbClr val="075314"/>
                    </a:solidFill>
                  </a:rPr>
                  <a:t> devices sold annually</a:t>
                </a:r>
                <a:endParaRPr lang="en-US" b="0"/>
              </a:p>
            </p:txBody>
          </p:sp>
        </p:grp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 eaLnBrk="1" hangingPunct="1"/>
              <a:r>
                <a:rPr lang="en-US" i="1">
                  <a:solidFill>
                    <a:srgbClr val="00A4DE"/>
                  </a:solidFill>
                </a:rPr>
                <a:t>76 million</a:t>
              </a:r>
              <a:r>
                <a:rPr lang="en-US" sz="1400">
                  <a:solidFill>
                    <a:srgbClr val="075314"/>
                  </a:solidFill>
                </a:rPr>
                <a:t> smart meters in 2009…</a:t>
              </a:r>
              <a:br>
                <a:rPr lang="en-US" sz="1400">
                  <a:solidFill>
                    <a:srgbClr val="075314"/>
                  </a:solidFill>
                </a:rPr>
              </a:br>
              <a:r>
                <a:rPr lang="en-US" sz="1400">
                  <a:solidFill>
                    <a:srgbClr val="075314"/>
                  </a:solidFill>
                </a:rPr>
                <a:t> 200M by 2014 </a:t>
              </a:r>
              <a:endParaRPr lang="en-US" b="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76238" y="4638676"/>
            <a:ext cx="1638300" cy="1509713"/>
            <a:chOff x="264585" y="4317999"/>
            <a:chExt cx="1842062" cy="2180183"/>
          </a:xfrm>
        </p:grpSpPr>
        <p:pic>
          <p:nvPicPr>
            <p:cNvPr id="1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101" y="1977437"/>
            <a:ext cx="27844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37"/>
          <p:cNvSpPr txBox="1">
            <a:spLocks noChangeArrowheads="1"/>
          </p:cNvSpPr>
          <p:nvPr/>
        </p:nvSpPr>
        <p:spPr bwMode="auto">
          <a:xfrm>
            <a:off x="487363" y="1187451"/>
            <a:ext cx="2825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dirty="0" smtClean="0">
                <a:solidFill>
                  <a:srgbClr val="00A4DE"/>
                </a:solidFill>
              </a:rPr>
              <a:t>12+ TBs</a:t>
            </a:r>
            <a:r>
              <a:rPr lang="en-US" sz="1300" kern="0" dirty="0" smtClean="0">
                <a:solidFill>
                  <a:srgbClr val="000000"/>
                </a:solidFill>
              </a:rPr>
              <a:t> </a:t>
            </a:r>
            <a:br>
              <a:rPr lang="en-US" sz="1300" kern="0" dirty="0" smtClean="0">
                <a:solidFill>
                  <a:srgbClr val="000000"/>
                </a:solidFill>
              </a:rPr>
            </a:br>
            <a:r>
              <a:rPr lang="en-US" sz="1400" kern="0" dirty="0" smtClean="0">
                <a:solidFill>
                  <a:srgbClr val="075314"/>
                </a:solidFill>
              </a:rPr>
              <a:t>of tweet data </a:t>
            </a:r>
            <a:br>
              <a:rPr lang="en-US" sz="1400" kern="0" dirty="0" smtClean="0">
                <a:solidFill>
                  <a:srgbClr val="075314"/>
                </a:solidFill>
              </a:rPr>
            </a:br>
            <a:r>
              <a:rPr lang="en-US" sz="1400" kern="0" dirty="0" smtClean="0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2138363" y="4549776"/>
            <a:ext cx="13255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dirty="0" smtClean="0">
                <a:solidFill>
                  <a:srgbClr val="00A4DE"/>
                </a:solidFill>
              </a:rPr>
              <a:t>25+ TBs </a:t>
            </a:r>
            <a:r>
              <a:rPr lang="en-US" sz="1400" kern="0" dirty="0" smtClean="0">
                <a:solidFill>
                  <a:srgbClr val="075314"/>
                </a:solidFill>
              </a:rPr>
              <a:t>of</a:t>
            </a:r>
            <a:br>
              <a:rPr lang="en-US" sz="1400" kern="0" dirty="0" smtClean="0">
                <a:solidFill>
                  <a:srgbClr val="075314"/>
                </a:solidFill>
              </a:rPr>
            </a:br>
            <a:r>
              <a:rPr lang="en-US" sz="1400" kern="0" dirty="0" smtClean="0">
                <a:solidFill>
                  <a:srgbClr val="075314"/>
                </a:solidFill>
              </a:rPr>
              <a:t>log data every day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 rot="16200000">
            <a:off x="-315436" y="3111025"/>
            <a:ext cx="14700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0" i="1" kern="0" dirty="0">
                <a:solidFill>
                  <a:srgbClr val="00A4DE"/>
                </a:solidFill>
                <a:cs typeface="+mn-cs"/>
              </a:rPr>
              <a:t>? TBs </a:t>
            </a: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of</a:t>
            </a:r>
            <a:br>
              <a:rPr lang="en-US" sz="1400" b="0" kern="0" dirty="0">
                <a:solidFill>
                  <a:srgbClr val="075314"/>
                </a:solidFill>
                <a:cs typeface="+mn-cs"/>
              </a:rPr>
            </a:b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data every day</a:t>
            </a:r>
          </a:p>
        </p:txBody>
      </p:sp>
      <p:sp>
        <p:nvSpPr>
          <p:cNvPr id="21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22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86450" y="2552708"/>
            <a:ext cx="3257550" cy="1885941"/>
          </a:xfrm>
        </p:spPr>
        <p:txBody>
          <a:bodyPr/>
          <a:lstStyle/>
          <a:p>
            <a:r>
              <a:rPr lang="en-IN" sz="2600" dirty="0" smtClean="0"/>
              <a:t>Joins take place repeatedly</a:t>
            </a:r>
          </a:p>
          <a:p>
            <a:r>
              <a:rPr lang="en-IN" sz="2600" dirty="0" smtClean="0"/>
              <a:t>Good partitioning reduces shuffles</a:t>
            </a:r>
            <a:endParaRPr lang="en-IN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Partitioning: PageRank</a:t>
            </a:r>
            <a:endParaRPr lang="en-IN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5067300" cy="56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75033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Example: PageRank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371600"/>
            <a:ext cx="7132320" cy="18918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Give pages ranks (scores) based on links to them</a:t>
            </a: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Links from many pages                         high rank</a:t>
            </a: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Links from a high-rank page                 high rank</a:t>
            </a:r>
            <a:endParaRPr lang="en-IN" sz="26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234152" y="1925363"/>
            <a:ext cx="614855" cy="3153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5260428" y="2440370"/>
            <a:ext cx="614855" cy="3153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194" y="3423582"/>
            <a:ext cx="5912068" cy="289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294979"/>
            <a:ext cx="8923284" cy="1984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Step-1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Start each page at a rank of 1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Step-2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On each iteration, have page p contribute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rank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/ |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neighbors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|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to its neighbors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Step-3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Set each page’s rank to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 0.15 + 0.85 x contributions</a:t>
            </a:r>
            <a:endParaRPr lang="en-IN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89" y="3473833"/>
            <a:ext cx="6571265" cy="2895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294979"/>
            <a:ext cx="8923284" cy="1984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Step-1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Start each page at a rank of 1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Step-2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On each iteration, have page p contribute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rank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/ |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neighbors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|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to its neighbors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Step-3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Set each page’s rank to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 0.15 + 0.85 x contributions</a:t>
            </a:r>
            <a:endParaRPr lang="en-IN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631" y="3398291"/>
            <a:ext cx="6621189" cy="295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294979"/>
            <a:ext cx="8923284" cy="1984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Step-1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Start each page at a rank of 1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Step-2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On each iteration, have page p contribute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rank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/ |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neighbors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|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to its neighbors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Step-3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Set each page’s rank to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 0.15 + 0.85 x contributions</a:t>
            </a:r>
            <a:endParaRPr lang="en-IN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0817" y="3409291"/>
            <a:ext cx="6597707" cy="295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294979"/>
            <a:ext cx="8923284" cy="1984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Step-1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Start each page at a rank of 1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Step-2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On each iteration, have page p contribute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rank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/ |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neighbors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|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to its neighbors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Step-3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Set each page’s rank to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 0.15 + 0.85 x contributions</a:t>
            </a:r>
            <a:endParaRPr lang="en-IN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297" y="3429824"/>
            <a:ext cx="6670289" cy="29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294979"/>
            <a:ext cx="8923284" cy="19842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Step-1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Start each page at a rank of 1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Step-2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On each iteration, have page p contribute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rank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/ |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neighbors</a:t>
            </a:r>
            <a:r>
              <a:rPr lang="en-US" sz="1800" b="1" dirty="0" err="1" smtClean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|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to its neighbors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Step-3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Set each page’s rank to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 0.15 + 0.85 x contributions</a:t>
            </a:r>
            <a:endParaRPr lang="en-IN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2807" y="3412249"/>
            <a:ext cx="6617247" cy="292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2966" y="1308537"/>
            <a:ext cx="7677805" cy="46035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Spark Program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07" y="1468405"/>
            <a:ext cx="7078717" cy="4270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val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links = </a:t>
            </a:r>
            <a:r>
              <a:rPr lang="en-US" sz="2400" b="1" dirty="0" smtClean="0">
                <a:solidFill>
                  <a:srgbClr val="00B050"/>
                </a:solidFill>
                <a:latin typeface="Calibri" pitchFamily="34" charset="0"/>
              </a:rPr>
              <a:t>// RDD of (</a:t>
            </a:r>
            <a:r>
              <a:rPr lang="en-US" sz="2400" b="1" dirty="0" err="1" smtClean="0">
                <a:solidFill>
                  <a:srgbClr val="00B050"/>
                </a:solidFill>
                <a:latin typeface="Calibri" pitchFamily="34" charset="0"/>
              </a:rPr>
              <a:t>url</a:t>
            </a:r>
            <a:r>
              <a:rPr lang="en-US" sz="2400" b="1" dirty="0" smtClean="0">
                <a:solidFill>
                  <a:srgbClr val="00B050"/>
                </a:solidFill>
                <a:latin typeface="Calibri" pitchFamily="34" charset="0"/>
              </a:rPr>
              <a:t>, neighbors) pairs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ranks = </a:t>
            </a:r>
            <a:r>
              <a:rPr lang="en-US" sz="2400" b="1" dirty="0" smtClean="0">
                <a:solidFill>
                  <a:srgbClr val="00B050"/>
                </a:solidFill>
                <a:latin typeface="Calibri" pitchFamily="34" charset="0"/>
              </a:rPr>
              <a:t>// RDD of (</a:t>
            </a:r>
            <a:r>
              <a:rPr lang="en-US" sz="2400" b="1" dirty="0" err="1" smtClean="0">
                <a:solidFill>
                  <a:srgbClr val="00B050"/>
                </a:solidFill>
                <a:latin typeface="Calibri" pitchFamily="34" charset="0"/>
              </a:rPr>
              <a:t>url</a:t>
            </a:r>
            <a:r>
              <a:rPr lang="en-US" sz="2400" b="1" dirty="0" smtClean="0">
                <a:solidFill>
                  <a:srgbClr val="00B050"/>
                </a:solidFill>
                <a:latin typeface="Calibri" pitchFamily="34" charset="0"/>
              </a:rPr>
              <a:t>, rank) pairs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for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(i &lt;- 1 to ITERATIONS) {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  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val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contribs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= 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links.</a:t>
            </a:r>
            <a:r>
              <a:rPr lang="en-US" sz="2400" b="1" dirty="0" err="1" smtClean="0">
                <a:solidFill>
                  <a:srgbClr val="0070C0"/>
                </a:solidFill>
                <a:latin typeface="Calibri" pitchFamily="34" charset="0"/>
              </a:rPr>
              <a:t>join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(ranks).</a:t>
            </a:r>
            <a:r>
              <a:rPr lang="en-US" sz="2400" b="1" dirty="0" err="1" smtClean="0">
                <a:solidFill>
                  <a:srgbClr val="0070C0"/>
                </a:solidFill>
                <a:latin typeface="Calibri" pitchFamily="34" charset="0"/>
              </a:rPr>
              <a:t>flatMap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         case (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url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, (links, rank)) =&gt;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              links.map(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dest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 =&gt; (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dest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, rank/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links.size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))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   }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   ranks = 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contribs.</a:t>
            </a:r>
            <a:r>
              <a:rPr lang="en-US" sz="2400" b="1" dirty="0" err="1" smtClean="0">
                <a:solidFill>
                  <a:srgbClr val="0070C0"/>
                </a:solidFill>
                <a:latin typeface="Calibri" pitchFamily="34" charset="0"/>
              </a:rPr>
              <a:t>reduceByKe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y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(_ + _)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                               .</a:t>
            </a:r>
            <a:r>
              <a:rPr lang="en-US" sz="2400" b="1" dirty="0" err="1" smtClean="0">
                <a:solidFill>
                  <a:srgbClr val="0070C0"/>
                </a:solidFill>
                <a:latin typeface="Calibri" pitchFamily="34" charset="0"/>
              </a:rPr>
              <a:t>mapValues</a:t>
            </a:r>
            <a:r>
              <a:rPr lang="en-US" sz="2400" b="1" dirty="0" smtClean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(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0.15 + 0.85 * _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}</a:t>
            </a:r>
          </a:p>
          <a:p>
            <a:pPr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   </a:t>
            </a:r>
            <a:r>
              <a:rPr lang="en-US" sz="2400" dirty="0" err="1" smtClean="0">
                <a:solidFill>
                  <a:schemeClr val="tx1"/>
                </a:solidFill>
                <a:latin typeface="Calibri" pitchFamily="34" charset="0"/>
              </a:rPr>
              <a:t>ranks.</a:t>
            </a:r>
            <a:r>
              <a:rPr lang="en-US" sz="2400" b="1" dirty="0" err="1" smtClean="0">
                <a:solidFill>
                  <a:srgbClr val="0070C0"/>
                </a:solidFill>
                <a:latin typeface="Calibri" pitchFamily="34" charset="0"/>
              </a:rPr>
              <a:t>saveAsTextFile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(...)</a:t>
            </a:r>
            <a:endParaRPr lang="en-IN" sz="24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2966" y="1308537"/>
            <a:ext cx="7677805" cy="46035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7"/>
          </a:xfrm>
        </p:spPr>
        <p:txBody>
          <a:bodyPr>
            <a:noAutofit/>
          </a:bodyPr>
          <a:lstStyle/>
          <a:p>
            <a:r>
              <a:rPr lang="en-US" b="1" dirty="0" smtClean="0"/>
              <a:t>PageRank Performance</a:t>
            </a:r>
            <a:endParaRPr lang="en-IN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409" y="1317570"/>
            <a:ext cx="7489770" cy="449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3050" y="2971800"/>
            <a:ext cx="7600950" cy="35242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819158"/>
            <a:ext cx="8382000" cy="5059363"/>
          </a:xfrm>
        </p:spPr>
        <p:txBody>
          <a:bodyPr/>
          <a:lstStyle/>
          <a:p>
            <a:r>
              <a:rPr lang="en-IN" sz="2600" dirty="0" smtClean="0"/>
              <a:t>RDDs allow unification of different programming models</a:t>
            </a:r>
          </a:p>
          <a:p>
            <a:pPr marL="1524000" indent="-361950">
              <a:tabLst>
                <a:tab pos="1428750" algn="l"/>
              </a:tabLst>
            </a:pPr>
            <a:r>
              <a:rPr lang="en-IN" sz="2600" dirty="0" smtClean="0"/>
              <a:t>Stream Processing</a:t>
            </a:r>
          </a:p>
          <a:p>
            <a:pPr marL="1524000" indent="-361950">
              <a:tabLst>
                <a:tab pos="1428750" algn="l"/>
              </a:tabLst>
            </a:pPr>
            <a:r>
              <a:rPr lang="en-IN" sz="2600" dirty="0" smtClean="0"/>
              <a:t>Graph Processing</a:t>
            </a:r>
          </a:p>
          <a:p>
            <a:pPr marL="1524000" indent="-361950">
              <a:tabLst>
                <a:tab pos="1428750" algn="l"/>
              </a:tabLst>
            </a:pPr>
            <a:r>
              <a:rPr lang="en-IN" sz="2600" dirty="0" smtClean="0"/>
              <a:t>Machine Learning</a:t>
            </a: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Generality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2154" y="3048000"/>
            <a:ext cx="7551846" cy="334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 eaLnBrk="1" hangingPunct="1"/>
            <a:r>
              <a:rPr lang="en-US" smtClean="0">
                <a:latin typeface="Times New Roman" pitchFamily="18" charset="0"/>
                <a:cs typeface="Times New Roman" pitchFamily="18" charset="0"/>
              </a:rPr>
              <a:t>Where is the problem?</a:t>
            </a:r>
            <a:endParaRPr lang="en-IN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Traditional RDBMS queries isn't sufficient to get useful information out of the huge volume of data  </a:t>
            </a: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search it with traditional tools to find out if a particular topic was trending would take so long that the result would be meaningless by the time it was computed. </a:t>
            </a: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Big Data come up with a solution to store this data in novel ways in order to make it more accessible, and also to come up with methods of performing analysis on it.  </a:t>
            </a: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Big Data </a:t>
            </a:r>
            <a:r>
              <a:rPr lang="en-US" sz="4000" b="1" dirty="0" smtClean="0"/>
              <a:t>Analytics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Spark Streaming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95" y="900693"/>
            <a:ext cx="8516409" cy="5105400"/>
          </a:xfrm>
        </p:spPr>
        <p:txBody>
          <a:bodyPr>
            <a:noAutofit/>
          </a:bodyPr>
          <a:lstStyle/>
          <a:p>
            <a:r>
              <a:rPr lang="en-US" dirty="0"/>
              <a:t>Receive data streams from input sources, process them in a cluster, push out to databases/ dashboards</a:t>
            </a:r>
          </a:p>
          <a:p>
            <a:r>
              <a:rPr lang="en-US" dirty="0"/>
              <a:t>Scalable, fault-tolerant, second-scale latencies</a:t>
            </a:r>
          </a:p>
          <a:p>
            <a:pPr marL="96837" indent="0">
              <a:spcBef>
                <a:spcPts val="60"/>
              </a:spcBef>
              <a:buNone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Streaming?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7116" y="3158247"/>
            <a:ext cx="7181166" cy="2532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</a:t>
            </a:r>
            <a:r>
              <a:rPr lang="en-US" dirty="0" smtClean="0"/>
              <a:t>Streaming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03814" y="1337481"/>
            <a:ext cx="6157045" cy="425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3698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73457"/>
            <a:ext cx="8516409" cy="5603543"/>
          </a:xfrm>
        </p:spPr>
        <p:txBody>
          <a:bodyPr>
            <a:noAutofit/>
          </a:bodyPr>
          <a:lstStyle/>
          <a:p>
            <a:r>
              <a:rPr lang="en-US" dirty="0"/>
              <a:t>Spark Streaming Characteristics</a:t>
            </a:r>
          </a:p>
          <a:p>
            <a:pPr lvl="1"/>
            <a:r>
              <a:rPr lang="en-US" dirty="0"/>
              <a:t>Spark Streaming Characteristics</a:t>
            </a:r>
          </a:p>
          <a:p>
            <a:pPr lvl="1"/>
            <a:r>
              <a:rPr lang="en-US" dirty="0"/>
              <a:t>Extension to the Spark Core API </a:t>
            </a:r>
          </a:p>
          <a:p>
            <a:pPr lvl="1"/>
            <a:r>
              <a:rPr lang="en-US" dirty="0"/>
              <a:t>Live data streams can be processed </a:t>
            </a:r>
          </a:p>
          <a:p>
            <a:pPr lvl="1"/>
            <a:r>
              <a:rPr lang="en-US" dirty="0"/>
              <a:t>Fault-tolerant and scalable </a:t>
            </a:r>
          </a:p>
          <a:p>
            <a:pPr lvl="1"/>
            <a:r>
              <a:rPr lang="en-US" dirty="0"/>
              <a:t>High throughput (near) real-time data processing 3 0.5 s or longer</a:t>
            </a:r>
          </a:p>
          <a:p>
            <a:pPr lvl="1"/>
            <a:r>
              <a:rPr lang="en-US" dirty="0"/>
              <a:t>Streaming data input from HDFS, Kafka, Flume, TCP sockets, Kinesis, etc. </a:t>
            </a:r>
          </a:p>
          <a:p>
            <a:pPr lvl="1"/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537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73456"/>
            <a:ext cx="8516409" cy="5603543"/>
          </a:xfrm>
        </p:spPr>
        <p:txBody>
          <a:bodyPr>
            <a:noAutofit/>
          </a:bodyPr>
          <a:lstStyle/>
          <a:p>
            <a:r>
              <a:rPr lang="en-US" dirty="0"/>
              <a:t> Spark Streaming Characteristics </a:t>
            </a:r>
          </a:p>
          <a:p>
            <a:pPr lvl="1"/>
            <a:r>
              <a:rPr lang="en-US" dirty="0"/>
              <a:t>Stream processing high-level functions</a:t>
            </a:r>
          </a:p>
          <a:p>
            <a:r>
              <a:rPr lang="en-US" dirty="0"/>
              <a:t>Map, Reduce, Join, Window, etc. </a:t>
            </a:r>
          </a:p>
          <a:p>
            <a:r>
              <a:rPr lang="en-US" dirty="0"/>
              <a:t>Processed Output saved on </a:t>
            </a:r>
            <a:r>
              <a:rPr lang="en-US" dirty="0" err="1"/>
              <a:t>Filesystems</a:t>
            </a:r>
            <a:r>
              <a:rPr lang="en-US" dirty="0"/>
              <a:t>, Databases, and Live Dashboards </a:t>
            </a:r>
          </a:p>
          <a:p>
            <a:r>
              <a:rPr lang="en-US" dirty="0"/>
              <a:t>Spark ML (Machine Learning) functions and </a:t>
            </a:r>
            <a:r>
              <a:rPr lang="en-US" dirty="0" err="1"/>
              <a:t>GraphX</a:t>
            </a:r>
            <a:r>
              <a:rPr lang="en-US" dirty="0"/>
              <a:t> graph processing algorithms are fully applicable to streaming data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7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59809"/>
            <a:ext cx="8516409" cy="5617191"/>
          </a:xfrm>
        </p:spPr>
        <p:txBody>
          <a:bodyPr>
            <a:noAutofit/>
          </a:bodyPr>
          <a:lstStyle/>
          <a:p>
            <a:r>
              <a:rPr lang="en-US" dirty="0"/>
              <a:t> Spark Streaming Characteristics</a:t>
            </a:r>
          </a:p>
          <a:p>
            <a:pPr lvl="1"/>
            <a:r>
              <a:rPr lang="en-US" dirty="0"/>
              <a:t>Spark uses (size controllable) micro-batch processing of data for real-time analysis</a:t>
            </a:r>
          </a:p>
          <a:p>
            <a:pPr lvl="1"/>
            <a:r>
              <a:rPr lang="en-US" dirty="0"/>
              <a:t>Hadoop uses batch processing of data, which is time consuming to obtain results</a:t>
            </a:r>
          </a:p>
          <a:p>
            <a:pPr lvl="1"/>
            <a:r>
              <a:rPr lang="en-US" dirty="0"/>
              <a:t>Spark uses RDD to arrange data and recover from failures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724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928048"/>
            <a:ext cx="8516409" cy="5548952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US" sz="2800" dirty="0"/>
              <a:t>Spark Streaming Input and Output</a:t>
            </a: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466" y="1856097"/>
            <a:ext cx="7570178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235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762000"/>
            <a:ext cx="8516409" cy="5715000"/>
          </a:xfrm>
        </p:spPr>
        <p:txBody>
          <a:bodyPr>
            <a:noAutofit/>
          </a:bodyPr>
          <a:lstStyle/>
          <a:p>
            <a:r>
              <a:rPr lang="en-US" sz="2400" dirty="0"/>
              <a:t>Streaming Receiver Types</a:t>
            </a:r>
          </a:p>
          <a:p>
            <a:pPr lvl="1"/>
            <a:r>
              <a:rPr lang="en-US" sz="2400" dirty="0"/>
              <a:t>Basic</a:t>
            </a:r>
          </a:p>
          <a:p>
            <a:pPr lvl="2"/>
            <a:r>
              <a:rPr lang="en-US" dirty="0"/>
              <a:t>File systems</a:t>
            </a:r>
          </a:p>
          <a:p>
            <a:pPr lvl="2"/>
            <a:r>
              <a:rPr lang="en-US" dirty="0"/>
              <a:t>Socket connectors</a:t>
            </a:r>
          </a:p>
          <a:p>
            <a:pPr lvl="2"/>
            <a:r>
              <a:rPr lang="en-US" dirty="0" smtClean="0"/>
              <a:t>Akka Actors</a:t>
            </a:r>
          </a:p>
          <a:p>
            <a:pPr lvl="2"/>
            <a:r>
              <a:rPr lang="en-US" dirty="0" smtClean="0"/>
              <a:t>Sources </a:t>
            </a:r>
            <a:r>
              <a:rPr lang="en-US" dirty="0"/>
              <a:t>directly available in Streaming Context API</a:t>
            </a:r>
          </a:p>
          <a:p>
            <a:pPr lvl="1"/>
            <a:r>
              <a:rPr lang="en-US" sz="2400" dirty="0"/>
              <a:t>Custom</a:t>
            </a:r>
          </a:p>
          <a:p>
            <a:pPr lvl="2"/>
            <a:r>
              <a:rPr lang="en-US" dirty="0"/>
              <a:t>Requires implementing a user-defined receiver</a:t>
            </a:r>
          </a:p>
          <a:p>
            <a:pPr lvl="2"/>
            <a:r>
              <a:rPr lang="en-US" dirty="0"/>
              <a:t>Anywhere</a:t>
            </a:r>
          </a:p>
          <a:p>
            <a:pPr lvl="1"/>
            <a:r>
              <a:rPr lang="en-US" sz="2400" dirty="0"/>
              <a:t>Advanced</a:t>
            </a:r>
          </a:p>
          <a:p>
            <a:pPr lvl="2"/>
            <a:r>
              <a:rPr lang="en-US" dirty="0"/>
              <a:t>Requires linking with systems that have extra dependencies.</a:t>
            </a:r>
          </a:p>
          <a:p>
            <a:pPr lvl="2"/>
            <a:r>
              <a:rPr lang="en-US" dirty="0"/>
              <a:t>Kafka,Flume,Twitter</a:t>
            </a:r>
          </a:p>
          <a:p>
            <a:pPr indent="-246063">
              <a:spcBef>
                <a:spcPts val="60"/>
              </a:spcBef>
            </a:pPr>
            <a:endParaRPr lang="en-US" sz="24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088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59808"/>
            <a:ext cx="8516409" cy="5617191"/>
          </a:xfrm>
        </p:spPr>
        <p:txBody>
          <a:bodyPr>
            <a:noAutofit/>
          </a:bodyPr>
          <a:lstStyle/>
          <a:p>
            <a:r>
              <a:rPr lang="en-US" dirty="0"/>
              <a:t>Spark Streaming process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Live input data stream received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Input data stream is divided into Mini-Batches called a DStream (Discretized Stream), which is saved as a small RDD every mini-batch perm.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Spark Stream engine cores process the mini batches and generate a final output stream of mini batches </a:t>
            </a:r>
          </a:p>
          <a:p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489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87104"/>
            <a:ext cx="8516409" cy="5589896"/>
          </a:xfrm>
        </p:spPr>
        <p:txBody>
          <a:bodyPr>
            <a:noAutofit/>
          </a:bodyPr>
          <a:lstStyle/>
          <a:p>
            <a:r>
              <a:rPr lang="en-US" dirty="0"/>
              <a:t>Dstream</a:t>
            </a:r>
          </a:p>
          <a:p>
            <a:pPr lvl="1"/>
            <a:r>
              <a:rPr lang="en-US" dirty="0"/>
              <a:t>Dstream (Discretized Stream) is a continuous stream of data with high-level abstraction</a:t>
            </a:r>
          </a:p>
          <a:p>
            <a:pPr lvl="1"/>
            <a:r>
              <a:rPr lang="en-US" dirty="0"/>
              <a:t>DStreams are created from input data stream sources (Kafka, Flume, Kinesis, etc.) or high-level processing operationon other DStreams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</a:t>
            </a:r>
            <a:r>
              <a:rPr lang="en-US" sz="2200" b="1" dirty="0" smtClean="0">
                <a:solidFill>
                  <a:prstClr val="white"/>
                </a:solidFill>
              </a:rPr>
              <a:t>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302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Challenges: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Capturing</a:t>
            </a:r>
          </a:p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Storing</a:t>
            </a:r>
          </a:p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Searching</a:t>
            </a:r>
          </a:p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Sharing</a:t>
            </a:r>
          </a:p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Analyzing</a:t>
            </a:r>
          </a:p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Visualization</a:t>
            </a: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887105"/>
            <a:ext cx="8516409" cy="5589896"/>
          </a:xfrm>
        </p:spPr>
        <p:txBody>
          <a:bodyPr>
            <a:noAutofit/>
          </a:bodyPr>
          <a:lstStyle/>
          <a:p>
            <a:r>
              <a:rPr lang="en-US" dirty="0"/>
              <a:t>Dstream</a:t>
            </a:r>
          </a:p>
          <a:p>
            <a:pPr lvl="1"/>
            <a:r>
              <a:rPr lang="en-US" dirty="0"/>
              <a:t>Dstreamsare represented as a sequence of small RDDs</a:t>
            </a:r>
          </a:p>
          <a:p>
            <a:pPr lvl="1"/>
            <a:r>
              <a:rPr lang="en-US" dirty="0"/>
              <a:t>Mini-Batch size is 0.5 s or longer </a:t>
            </a:r>
          </a:p>
          <a:p>
            <a:pPr lvl="1"/>
            <a:r>
              <a:rPr lang="en-US" dirty="0"/>
              <a:t>RDD is processed through the DAG </a:t>
            </a:r>
          </a:p>
          <a:p>
            <a:pPr lvl="1"/>
            <a:r>
              <a:rPr lang="en-US" dirty="0"/>
              <a:t>Processing latency (through the DAG) has to be smaller than the mini-batch period </a:t>
            </a:r>
          </a:p>
          <a:p>
            <a:pPr marL="0" indent="0">
              <a:buNone/>
            </a:pPr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723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188657" cy="762000"/>
          </a:xfrm>
        </p:spPr>
        <p:txBody>
          <a:bodyPr>
            <a:normAutofit/>
          </a:bodyPr>
          <a:lstStyle/>
          <a:p>
            <a:r>
              <a:rPr lang="en-US" dirty="0"/>
              <a:t>How does Spark Streaming work?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6" y="928048"/>
            <a:ext cx="8516409" cy="5494347"/>
          </a:xfrm>
        </p:spPr>
        <p:txBody>
          <a:bodyPr>
            <a:noAutofit/>
          </a:bodyPr>
          <a:lstStyle/>
          <a:p>
            <a:r>
              <a:rPr lang="en-US" sz="2800" dirty="0"/>
              <a:t>Chop up data streams into batches of few </a:t>
            </a:r>
            <a:r>
              <a:rPr lang="en-US" sz="2800" dirty="0" err="1"/>
              <a:t>secs</a:t>
            </a:r>
            <a:endParaRPr lang="en-US" sz="2800" dirty="0"/>
          </a:p>
          <a:p>
            <a:r>
              <a:rPr lang="en-US" sz="2800" dirty="0"/>
              <a:t>Spark treats each batch of data as RDDs and processes them using RDD operations</a:t>
            </a:r>
          </a:p>
          <a:p>
            <a:r>
              <a:rPr lang="en-US" sz="2800" dirty="0"/>
              <a:t>Processed results are pushed out in batches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42" y="3353438"/>
            <a:ext cx="8446395" cy="24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540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70794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Spark Streaming Programming Model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02" y="941696"/>
            <a:ext cx="8516409" cy="5460227"/>
          </a:xfrm>
        </p:spPr>
        <p:txBody>
          <a:bodyPr>
            <a:noAutofit/>
          </a:bodyPr>
          <a:lstStyle/>
          <a:p>
            <a:r>
              <a:rPr lang="en-US" dirty="0"/>
              <a:t>Discretized Stream (DStream)</a:t>
            </a:r>
          </a:p>
          <a:p>
            <a:pPr lvl="1"/>
            <a:r>
              <a:rPr lang="en-US" dirty="0"/>
              <a:t>Represents a stream of data</a:t>
            </a:r>
          </a:p>
          <a:p>
            <a:pPr lvl="1"/>
            <a:r>
              <a:rPr lang="en-US" dirty="0"/>
              <a:t>Implemented as a sequence of RDDs</a:t>
            </a:r>
          </a:p>
          <a:p>
            <a:r>
              <a:rPr lang="en-US" dirty="0"/>
              <a:t>DStreams API very similar to RDD API</a:t>
            </a:r>
          </a:p>
          <a:p>
            <a:pPr lvl="1"/>
            <a:r>
              <a:rPr lang="en-US" dirty="0"/>
              <a:t>Functional APIs in Scala, Java</a:t>
            </a:r>
          </a:p>
          <a:p>
            <a:pPr lvl="1"/>
            <a:r>
              <a:rPr lang="en-US" dirty="0"/>
              <a:t>Create input DStreams from different sources</a:t>
            </a:r>
          </a:p>
          <a:p>
            <a:pPr lvl="1"/>
            <a:r>
              <a:rPr lang="en-US" dirty="0"/>
              <a:t>Apply parallel operations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437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952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– Get hashtags from Twitter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8199" y="968990"/>
            <a:ext cx="8915402" cy="533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78201" y="2906970"/>
            <a:ext cx="8915400" cy="797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US" dirty="0" smtClean="0"/>
              <a:t>Example – Get hashtags from Twitter</a:t>
            </a:r>
            <a:endParaRPr lang="en-US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5288838" y="9418229"/>
            <a:ext cx="3933371" cy="3820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CS-555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78199" y="9418229"/>
            <a:ext cx="5181602" cy="3820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Computing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513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02304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– Get hashtags from Twitter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</a:t>
            </a:r>
            <a:r>
              <a:rPr lang="en-US" sz="2200" b="1" dirty="0" smtClean="0">
                <a:solidFill>
                  <a:prstClr val="white"/>
                </a:solidFill>
              </a:rPr>
              <a:t>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773" y="982639"/>
            <a:ext cx="8802806" cy="5308978"/>
          </a:xfrm>
        </p:spPr>
      </p:pic>
    </p:spTree>
    <p:extLst>
      <p:ext uri="{BB962C8B-B14F-4D97-AF65-F5344CB8AC3E}">
        <p14:creationId xmlns:p14="http://schemas.microsoft.com/office/powerpoint/2010/main" xmlns="" val="273055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0418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– Get hashtags from Twitter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8" y="941696"/>
            <a:ext cx="8871043" cy="5363570"/>
          </a:xfrm>
        </p:spPr>
      </p:pic>
    </p:spTree>
    <p:extLst>
      <p:ext uri="{BB962C8B-B14F-4D97-AF65-F5344CB8AC3E}">
        <p14:creationId xmlns:p14="http://schemas.microsoft.com/office/powerpoint/2010/main" xmlns="" val="121588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188657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– Get hashtags from Twitter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10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8" y="982639"/>
            <a:ext cx="8871044" cy="5336274"/>
          </a:xfrm>
        </p:spPr>
      </p:pic>
    </p:spTree>
    <p:extLst>
      <p:ext uri="{BB962C8B-B14F-4D97-AF65-F5344CB8AC3E}">
        <p14:creationId xmlns:p14="http://schemas.microsoft.com/office/powerpoint/2010/main" xmlns="" val="309721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Languages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125" y="968991"/>
            <a:ext cx="8857397" cy="5349922"/>
          </a:xfrm>
        </p:spPr>
      </p:pic>
    </p:spTree>
    <p:extLst>
      <p:ext uri="{BB962C8B-B14F-4D97-AF65-F5344CB8AC3E}">
        <p14:creationId xmlns:p14="http://schemas.microsoft.com/office/powerpoint/2010/main" xmlns="" val="164060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383439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Window-based Transformations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968991"/>
            <a:ext cx="8516409" cy="5508009"/>
          </a:xfrm>
        </p:spPr>
        <p:txBody>
          <a:bodyPr>
            <a:noAutofit/>
          </a:bodyPr>
          <a:lstStyle/>
          <a:p>
            <a:r>
              <a:rPr lang="en-US" dirty="0"/>
              <a:t>Window Operations</a:t>
            </a:r>
          </a:p>
          <a:p>
            <a:pPr lvl="1"/>
            <a:r>
              <a:rPr lang="en-US" dirty="0"/>
              <a:t>Window Length</a:t>
            </a:r>
          </a:p>
          <a:p>
            <a:pPr lvl="2"/>
            <a:r>
              <a:rPr lang="en-US" dirty="0"/>
              <a:t>Number of blocks (partitions) to conduct a RDD DAG process together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Sliding Interval</a:t>
            </a:r>
          </a:p>
          <a:p>
            <a:pPr lvl="2"/>
            <a:r>
              <a:rPr lang="en-US" dirty="0"/>
              <a:t>Number of blocks (partitions) to slide the Window after a RDD process is conducted </a:t>
            </a:r>
          </a:p>
          <a:p>
            <a:endParaRPr lang="en-US" dirty="0"/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4" y="3086605"/>
            <a:ext cx="6646460" cy="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873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Window-based Transformations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68" y="873442"/>
            <a:ext cx="8516409" cy="5508009"/>
          </a:xfrm>
        </p:spPr>
        <p:txBody>
          <a:bodyPr>
            <a:noAutofit/>
          </a:bodyPr>
          <a:lstStyle/>
          <a:p>
            <a:r>
              <a:rPr lang="en-US" dirty="0"/>
              <a:t>Transformations for Windows</a:t>
            </a:r>
          </a:p>
          <a:p>
            <a:pPr lvl="1"/>
            <a:r>
              <a:rPr lang="en-US" dirty="0"/>
              <a:t>Key parameters: windowLength, slidelnterval</a:t>
            </a:r>
          </a:p>
          <a:p>
            <a:pPr lvl="1"/>
            <a:r>
              <a:rPr lang="en-US" dirty="0"/>
              <a:t>window( )</a:t>
            </a:r>
          </a:p>
          <a:p>
            <a:pPr lvl="1"/>
            <a:r>
              <a:rPr lang="en-US" dirty="0"/>
              <a:t>countByWindow( )</a:t>
            </a:r>
          </a:p>
          <a:p>
            <a:pPr lvl="1"/>
            <a:r>
              <a:rPr lang="en-US" dirty="0"/>
              <a:t>reduceByWindow ( ) IP</a:t>
            </a:r>
          </a:p>
          <a:p>
            <a:pPr lvl="1"/>
            <a:r>
              <a:rPr lang="en-US" dirty="0"/>
              <a:t>reduceByKeyAndWindow( )</a:t>
            </a:r>
          </a:p>
          <a:p>
            <a:pPr lvl="1"/>
            <a:r>
              <a:rPr lang="en-US" dirty="0"/>
              <a:t>countByValueAndWindow( )</a:t>
            </a:r>
          </a:p>
          <a:p>
            <a:pPr lvl="1"/>
            <a:r>
              <a:rPr lang="en-US" dirty="0"/>
              <a:t>etc.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297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IBM considers Big Data(3V’s):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Big data spans four dimensions: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Volume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Velocity, Variety.</a:t>
            </a:r>
          </a:p>
          <a:p>
            <a:pPr algn="just">
              <a:buBlip>
                <a:blip r:embed="rId2"/>
              </a:buBlip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Volume: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Enterprises are awash with ever-growing data of all types, easily amassing terabytes even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Petabytes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of information.</a:t>
            </a:r>
          </a:p>
          <a:p>
            <a:pPr lvl="1" algn="just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Turn 12 terabytes of Tweets created each day into improved product sentiment analysis</a:t>
            </a:r>
          </a:p>
          <a:p>
            <a:pPr lvl="1" algn="just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Convert 350 billion annual meter readings to better predict power consumption</a:t>
            </a:r>
          </a:p>
          <a:p>
            <a:pPr algn="just">
              <a:buBlip>
                <a:blip r:embed="rId2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Window-based Transformations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64" y="852971"/>
            <a:ext cx="8516409" cy="5548952"/>
          </a:xfrm>
        </p:spPr>
        <p:txBody>
          <a:bodyPr>
            <a:noAutofit/>
          </a:bodyPr>
          <a:lstStyle/>
          <a:p>
            <a:r>
              <a:rPr lang="en-US" dirty="0"/>
              <a:t>Window Operations</a:t>
            </a:r>
          </a:p>
          <a:p>
            <a:pPr lvl="1"/>
            <a:r>
              <a:rPr lang="en-US" dirty="0"/>
              <a:t>If Window Length &gt; Sliding Interval, then Overlap Blocks = (Window Length - Sliding Interval) will exist for each RDD process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Overlap Blocks help to analyze correlation (dependency) of sequential blocks of the  streamed data.</a:t>
            </a:r>
          </a:p>
          <a:p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7979" y="2946409"/>
            <a:ext cx="6851177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035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Window-based Transformations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773" y="928049"/>
            <a:ext cx="8816453" cy="5390864"/>
          </a:xfrm>
        </p:spPr>
      </p:pic>
    </p:spTree>
    <p:extLst>
      <p:ext uri="{BB962C8B-B14F-4D97-AF65-F5344CB8AC3E}">
        <p14:creationId xmlns:p14="http://schemas.microsoft.com/office/powerpoint/2010/main" xmlns="" val="243601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25" y="928048"/>
            <a:ext cx="8708125" cy="5548952"/>
          </a:xfrm>
        </p:spPr>
        <p:txBody>
          <a:bodyPr>
            <a:noAutofit/>
          </a:bodyPr>
          <a:lstStyle/>
          <a:p>
            <a:r>
              <a:rPr lang="en-US" dirty="0"/>
              <a:t>Spark Streaming Examples</a:t>
            </a:r>
          </a:p>
          <a:p>
            <a:pPr lvl="1"/>
            <a:r>
              <a:rPr lang="en-US" dirty="0"/>
              <a:t>IPTV or Web Page Live statistics</a:t>
            </a:r>
          </a:p>
          <a:p>
            <a:pPr lvl="2"/>
            <a:r>
              <a:rPr lang="en-US" dirty="0"/>
              <a:t>Channel or Page view of clicks</a:t>
            </a:r>
          </a:p>
          <a:p>
            <a:pPr lvl="2"/>
            <a:r>
              <a:rPr lang="en-US" dirty="0"/>
              <a:t>Use Kafka for buffering </a:t>
            </a:r>
          </a:p>
          <a:p>
            <a:pPr lvl="2"/>
            <a:r>
              <a:rPr lang="en-US" dirty="0"/>
              <a:t>Spark Streaming for processing </a:t>
            </a:r>
          </a:p>
          <a:p>
            <a:pPr lvl="2"/>
            <a:r>
              <a:rPr lang="en-US" dirty="0"/>
              <a:t>Draw a Heap Map of the current Channel or Page view clicks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1185" y="4471452"/>
            <a:ext cx="5977720" cy="17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21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" y="1005893"/>
            <a:ext cx="8694477" cy="5471107"/>
          </a:xfrm>
        </p:spPr>
        <p:txBody>
          <a:bodyPr>
            <a:noAutofit/>
          </a:bodyPr>
          <a:lstStyle/>
          <a:p>
            <a:r>
              <a:rPr lang="en-US" dirty="0"/>
              <a:t> Spark Streaming Examples</a:t>
            </a:r>
          </a:p>
          <a:p>
            <a:pPr lvl="1"/>
            <a:r>
              <a:rPr lang="en-US" dirty="0"/>
              <a:t>Sales Product Type Monitoring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Online Sales</a:t>
            </a:r>
          </a:p>
          <a:p>
            <a:pPr lvl="3"/>
            <a:r>
              <a:rPr lang="en-US" dirty="0"/>
              <a:t>Read through Kafka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Department Store Sales</a:t>
            </a:r>
          </a:p>
          <a:p>
            <a:pPr lvl="3"/>
            <a:r>
              <a:rPr lang="en-US" dirty="0"/>
              <a:t> Read through Flume </a:t>
            </a:r>
          </a:p>
          <a:p>
            <a:pPr lvl="1"/>
            <a:r>
              <a:rPr lang="en-US" dirty="0"/>
              <a:t>Join 2 live data streams into Spark Streaming 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6775" y="4692271"/>
            <a:ext cx="2482353" cy="1556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9079" y="2241929"/>
            <a:ext cx="1514475" cy="72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2087" y="3009900"/>
            <a:ext cx="14001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608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8" y="982640"/>
            <a:ext cx="8857397" cy="5322626"/>
          </a:xfrm>
        </p:spPr>
      </p:pic>
    </p:spTree>
    <p:extLst>
      <p:ext uri="{BB962C8B-B14F-4D97-AF65-F5344CB8AC3E}">
        <p14:creationId xmlns:p14="http://schemas.microsoft.com/office/powerpoint/2010/main" xmlns="" val="158823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79" y="968991"/>
            <a:ext cx="8721772" cy="5508009"/>
          </a:xfrm>
        </p:spPr>
        <p:txBody>
          <a:bodyPr>
            <a:noAutofit/>
          </a:bodyPr>
          <a:lstStyle/>
          <a:p>
            <a:r>
              <a:rPr lang="en-US"/>
              <a:t> One Stream Input (e.g., from kafka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One Task slot in the Executor will serve as a Receiver (thread) to receive the live streaming data into a Block (Partition) of the RDD on the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Receiver will also make a copy of this Partition to another node (e.g., replication factor 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DAG Transformations are executed on the new RDD </a:t>
            </a:r>
          </a:p>
          <a:p>
            <a:endParaRPr lang="en-US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002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78" y="968991"/>
            <a:ext cx="8871043" cy="5508009"/>
          </a:xfrm>
        </p:spPr>
        <p:txBody>
          <a:bodyPr>
            <a:noAutofit/>
          </a:bodyPr>
          <a:lstStyle/>
          <a:p>
            <a:r>
              <a:rPr lang="en-US" dirty="0"/>
              <a:t> Another Stream Added (e.g., from flume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 a different node, assign one Task slot in the Executor to serve as a Receiver (thread) to receive the live streaming data into a Block (Partition) of the RDD on the node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Receiver will also make a copy of this Partition to another node ( e.g. Replication Factor 2)</a:t>
            </a:r>
          </a:p>
          <a:p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74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25" y="910359"/>
            <a:ext cx="8857397" cy="5566641"/>
          </a:xfrm>
        </p:spPr>
        <p:txBody>
          <a:bodyPr>
            <a:noAutofit/>
          </a:bodyPr>
          <a:lstStyle/>
          <a:p>
            <a:r>
              <a:rPr lang="en-US" dirty="0"/>
              <a:t> Another Stream Added (e.g., from flume)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/>
              <a:t>DAG Transformations are executed on the new RDD 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/>
              <a:t>Union can be used to unify the two RDDs into one RDD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9051" y="3814852"/>
            <a:ext cx="5003269" cy="25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58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421" y="982640"/>
            <a:ext cx="8816453" cy="5295330"/>
          </a:xfrm>
        </p:spPr>
      </p:pic>
    </p:spTree>
    <p:extLst>
      <p:ext uri="{BB962C8B-B14F-4D97-AF65-F5344CB8AC3E}">
        <p14:creationId xmlns:p14="http://schemas.microsoft.com/office/powerpoint/2010/main" xmlns="" val="354110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Machine Learning Using Spark</a:t>
            </a:r>
            <a:endParaRPr lang="en-US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IBM considers Big Data(3V’s):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Big data spans four dimensions: Volume,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Velocity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Variety.</a:t>
            </a:r>
          </a:p>
          <a:p>
            <a:pPr algn="just">
              <a:buBlip>
                <a:blip r:embed="rId2"/>
              </a:buBlip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Velocity: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Sometimes 2 minutes is too late. For time-sensitive processes such as catching fraud, big data must be used as it streams into your enterprise in order to maximize its value.</a:t>
            </a:r>
          </a:p>
          <a:p>
            <a:pPr lvl="1" algn="just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Scrutinize 5 million trade events created each day to identify potential fraud</a:t>
            </a:r>
          </a:p>
          <a:p>
            <a:pPr lvl="1" algn="just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500 million daily call detail records in real-time to predict customer churn faster</a:t>
            </a:r>
          </a:p>
          <a:p>
            <a:pPr algn="just">
              <a:buBlip>
                <a:blip r:embed="rId2"/>
              </a:buBlip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Machine Learning ?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255594"/>
            <a:ext cx="8516409" cy="5221406"/>
          </a:xfrm>
        </p:spPr>
        <p:txBody>
          <a:bodyPr>
            <a:noAutofit/>
          </a:bodyPr>
          <a:lstStyle/>
          <a:p>
            <a:pPr marL="554037" indent="-457200"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of how machines learn without being explicitly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programmed.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0003" y="2479344"/>
            <a:ext cx="3348038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2287" y="2305334"/>
            <a:ext cx="45259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Use Cases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611187" indent="-514350">
              <a:spcBef>
                <a:spcPts val="6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611"/>
          <a:stretch>
            <a:fillRect/>
          </a:stretch>
        </p:blipFill>
        <p:spPr bwMode="auto">
          <a:xfrm>
            <a:off x="0" y="752475"/>
            <a:ext cx="9144000" cy="571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3698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ML Model ?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need to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a model to the data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process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Linear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fit a line y = mx + c to data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model training: y = 2x + 5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683" y="4790365"/>
            <a:ext cx="1487606" cy="66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2456597" y="4940490"/>
            <a:ext cx="641445" cy="218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382469" y="4503762"/>
            <a:ext cx="1730451" cy="1241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model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5472752" y="5049671"/>
            <a:ext cx="668741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01325" y="4790365"/>
            <a:ext cx="1501254" cy="66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08537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734567" cy="762000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Of Machine Learning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04799" y="1066808"/>
            <a:ext cx="8754979" cy="54260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en-US" sz="2400" b="1" u="sng" dirty="0" smtClean="0"/>
              <a:t>  </a:t>
            </a:r>
            <a:r>
              <a:rPr lang="en-US" sz="2000" dirty="0" smtClean="0"/>
              <a:t>      </a:t>
            </a:r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Naïve Bayes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upport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ector Machine(SVM)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COLLABORATIVE FILTERING   </a:t>
            </a:r>
          </a:p>
          <a:p>
            <a:pPr marL="0" indent="0">
              <a:buNone/>
            </a:pPr>
            <a:r>
              <a:rPr lang="en-US" sz="2400" dirty="0" smtClean="0"/>
              <a:t>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east Squares(ALS)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REGRESSION  </a:t>
            </a:r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CLUSTERING</a:t>
            </a:r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LDA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DIMENSIONALITY REDUCTION </a:t>
            </a:r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Analysis(PCA)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0037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Model Training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is used to predict a quantitative response Y from the predictor variable 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is made with an assumption that there’s a linear relationship between X and Y.</a:t>
            </a:r>
          </a:p>
          <a:p>
            <a:pPr indent="-246063">
              <a:spcBef>
                <a:spcPts val="60"/>
              </a:spcBef>
            </a:pPr>
            <a:r>
              <a:rPr lang="en-US" sz="2800" b="1" u="sng" dirty="0" smtClean="0">
                <a:latin typeface="Calibri" pitchFamily="34" charset="0"/>
              </a:rPr>
              <a:t>ONE FEATURE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1841" y="3712191"/>
            <a:ext cx="4623082" cy="262037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591"/>
          <a:stretch>
            <a:fillRect/>
          </a:stretch>
        </p:blipFill>
        <p:spPr bwMode="auto">
          <a:xfrm>
            <a:off x="5235802" y="4080042"/>
            <a:ext cx="3744425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540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ML in SPARK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 marL="554037" indent="-457200"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utility in SPARK to implement machine learning called 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MLlib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833"/>
          <a:stretch>
            <a:fillRect/>
          </a:stretch>
        </p:blipFill>
        <p:spPr bwMode="auto">
          <a:xfrm>
            <a:off x="150125" y="2347414"/>
            <a:ext cx="8377925" cy="368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1588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Spark 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MLlib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(Goals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 marL="554037" indent="-457200"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machine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is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use.</a:t>
            </a:r>
          </a:p>
          <a:p>
            <a:pPr marL="554037" indent="-457200"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the development and deployment of scalable machine learning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pipelines.</a:t>
            </a:r>
          </a:p>
          <a:p>
            <a:pPr marL="554037" indent="-457200"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~75 organizations, ~200 individuals, ~20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46063">
              <a:spcBef>
                <a:spcPts val="6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721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Components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955344"/>
            <a:ext cx="8474613" cy="5404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ALGORITHMS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0" indent="0">
              <a:buNone/>
            </a:pPr>
            <a:r>
              <a:rPr lang="en-US" sz="28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Persistence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46063">
              <a:spcBef>
                <a:spcPts val="6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138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Components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1313" y="955675"/>
            <a:ext cx="8475662" cy="281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 fontAlgn="base">
              <a:spcBef>
                <a:spcPct val="20000"/>
              </a:spcBef>
              <a:spcAft>
                <a:spcPct val="0"/>
              </a:spcAft>
              <a:buSzPct val="60000"/>
              <a:buNone/>
            </a:pPr>
            <a:r>
              <a:rPr lang="en-US" sz="2800" b="1" u="sng" dirty="0">
                <a:solidFill>
                  <a:srgbClr val="1F497D">
                    <a:lumMod val="60000"/>
                    <a:lumOff val="40000"/>
                  </a:srgbClr>
                </a:solidFill>
              </a:rPr>
              <a:t>UTILITIES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SzPct val="6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</a:p>
          <a:p>
            <a:pPr lvl="0" defTabSz="914400" fontAlgn="base">
              <a:spcBef>
                <a:spcPct val="20000"/>
              </a:spcBef>
              <a:spcAft>
                <a:spcPct val="0"/>
              </a:spcAft>
              <a:buSzPct val="6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pPr marL="0" lvl="0" indent="0" defTabSz="914400" fontAlgn="base">
              <a:spcBef>
                <a:spcPct val="20000"/>
              </a:spcBef>
              <a:spcAft>
                <a:spcPct val="0"/>
              </a:spcAft>
              <a:buSzPct val="60000"/>
              <a:buNone/>
            </a:pPr>
            <a:r>
              <a:rPr lang="en-US" sz="2800" b="1" u="sng" dirty="0">
                <a:solidFill>
                  <a:srgbClr val="1F497D">
                    <a:lumMod val="60000"/>
                    <a:lumOff val="40000"/>
                  </a:srgbClr>
                </a:solidFill>
              </a:rPr>
              <a:t>FEATURIZATION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SzPct val="6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SzPct val="6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160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Pipeline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102" r="-6221" b="-14806"/>
          <a:stretch>
            <a:fillRect/>
          </a:stretch>
        </p:blipFill>
        <p:spPr>
          <a:xfrm>
            <a:off x="304800" y="1211849"/>
            <a:ext cx="8382000" cy="4769265"/>
          </a:xfrm>
        </p:spPr>
      </p:pic>
    </p:spTree>
    <p:extLst>
      <p:ext uri="{BB962C8B-B14F-4D97-AF65-F5344CB8AC3E}">
        <p14:creationId xmlns:p14="http://schemas.microsoft.com/office/powerpoint/2010/main" xmlns="" val="83632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383439" cy="781050"/>
          </a:xfrm>
        </p:spPr>
        <p:txBody>
          <a:bodyPr/>
          <a:lstStyle/>
          <a:p>
            <a:pPr marL="182563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IBM considers Big Data(3V’s):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Big data spans four dimensions: Volume, Velocity,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Variety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Blip>
                <a:blip r:embed="rId2"/>
              </a:buBlip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Variety: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Big data is any type of data –</a:t>
            </a: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/>
              <a:t>Structured Data (example: tabular data)</a:t>
            </a:r>
          </a:p>
          <a:p>
            <a:pPr lvl="1"/>
            <a:r>
              <a:rPr lang="en-US" dirty="0" smtClean="0"/>
              <a:t>Unstructured –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text, sensor data, audio, video</a:t>
            </a:r>
            <a:endParaRPr lang="en-US" dirty="0" smtClean="0"/>
          </a:p>
          <a:p>
            <a:pPr lvl="1"/>
            <a:r>
              <a:rPr lang="en-US" dirty="0" smtClean="0"/>
              <a:t>Semi Structured : web data, log files</a:t>
            </a: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Pipeline Concepts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047" r="-4959" b="-17284"/>
          <a:stretch>
            <a:fillRect/>
          </a:stretch>
        </p:blipFill>
        <p:spPr>
          <a:xfrm>
            <a:off x="304800" y="1084657"/>
            <a:ext cx="8382000" cy="5023649"/>
          </a:xfrm>
        </p:spPr>
      </p:pic>
    </p:spTree>
    <p:extLst>
      <p:ext uri="{BB962C8B-B14F-4D97-AF65-F5344CB8AC3E}">
        <p14:creationId xmlns:p14="http://schemas.microsoft.com/office/powerpoint/2010/main" xmlns="" val="60504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MLlib: Transformer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</a:t>
            </a:r>
            <a:r>
              <a:rPr lang="en-US" sz="2200" b="1" dirty="0" smtClean="0">
                <a:solidFill>
                  <a:prstClr val="white"/>
                </a:solidFill>
              </a:rPr>
              <a:t>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 of feature extraction.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data into consumable format.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input column, transform it to an output form.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Examples:-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Normalizes the data.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– sentences into words.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categorical values into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numbers.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10" t="78575" r="15062" b="3088"/>
          <a:stretch>
            <a:fillRect/>
          </a:stretch>
        </p:blipFill>
        <p:spPr bwMode="auto">
          <a:xfrm>
            <a:off x="1739900" y="4572000"/>
            <a:ext cx="58674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0543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MLlib: Estimator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kind of Transformer.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data by requiring two passes over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algorithm that trains (fits) on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a model, which is a type of Transformer.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LogisticRegression.fit() =&gt; LogisticRegressionModel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87" t="77084" r="13470" b="4025"/>
          <a:stretch>
            <a:fillRect/>
          </a:stretch>
        </p:blipFill>
        <p:spPr bwMode="auto">
          <a:xfrm>
            <a:off x="1484312" y="4102100"/>
            <a:ext cx="59467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9869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MLlib: Evaluator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model performance based certain metric.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ROC, RMSE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with automating the model tuning process.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model performance.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best model for generating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Evaluator, Cross Validator.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9163" b="1917"/>
          <a:stretch>
            <a:fillRect/>
          </a:stretch>
        </p:blipFill>
        <p:spPr bwMode="auto">
          <a:xfrm>
            <a:off x="1096985" y="5047370"/>
            <a:ext cx="7508875" cy="92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236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: Pipeline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a ML workflow.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a set of stages.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the uniform API of Transformer &amp; Estimator.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Estimator - fit().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persisted.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287" t="60925" r="693" b="877"/>
          <a:stretch>
            <a:fillRect/>
          </a:stretch>
        </p:blipFill>
        <p:spPr bwMode="auto">
          <a:xfrm>
            <a:off x="1303338" y="3940175"/>
            <a:ext cx="63754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2085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MLlib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: Machine Learning Pipeline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909" r="-8429" b="752"/>
          <a:stretch>
            <a:fillRect/>
          </a:stretch>
        </p:blipFill>
        <p:spPr bwMode="auto">
          <a:xfrm>
            <a:off x="304800" y="1620834"/>
            <a:ext cx="8382000" cy="419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971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 Pipeline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6" t="4889"/>
          <a:stretch>
            <a:fillRect/>
          </a:stretch>
        </p:blipFill>
        <p:spPr bwMode="auto">
          <a:xfrm>
            <a:off x="304800" y="1378424"/>
            <a:ext cx="8382000" cy="455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96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 : Pipeline Example in Scala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3" t="29092" r="8295" b="6519"/>
          <a:stretch>
            <a:fillRect/>
          </a:stretch>
        </p:blipFill>
        <p:spPr bwMode="auto">
          <a:xfrm>
            <a:off x="750139" y="1228298"/>
            <a:ext cx="7888894" cy="4940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2544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MLlib: Automatic model tuning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ParamGridBuilder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Validator (k-fold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5" t="50220" b="4494"/>
          <a:stretch>
            <a:fillRect/>
          </a:stretch>
        </p:blipFill>
        <p:spPr bwMode="auto">
          <a:xfrm>
            <a:off x="801688" y="3124200"/>
            <a:ext cx="7848600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0975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Exporting ML Models - PMML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607188" cy="53066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 Markup Language (PMML)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XML-based predictive model interchange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models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138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534400" cy="53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87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The 3 Big V’s (+1) (+ N more)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Big 3V’s 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Volume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Velocity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Variety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Plus 1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Value</a:t>
            </a: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 ML Pipeline – Sample Code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20" t="13161" r="2376"/>
          <a:stretch>
            <a:fillRect/>
          </a:stretch>
        </p:blipFill>
        <p:spPr>
          <a:xfrm>
            <a:off x="218364" y="1050879"/>
            <a:ext cx="8720920" cy="5213444"/>
          </a:xfrm>
        </p:spPr>
      </p:pic>
    </p:spTree>
    <p:extLst>
      <p:ext uri="{BB962C8B-B14F-4D97-AF65-F5344CB8AC3E}">
        <p14:creationId xmlns:p14="http://schemas.microsoft.com/office/powerpoint/2010/main" xmlns="" val="216942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Parameter Server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Distributes a model over multiple machines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two operations: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Pull: query parts of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Push: update parts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update equation </a:t>
            </a:r>
          </a:p>
          <a:p>
            <a:pPr>
              <a:buBlip>
                <a:blip r:embed="rId2"/>
              </a:buBlip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(Stochastic) gradient descent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Collapsed Gibbs sampling for topic modeling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push updates via addition (+)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483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Parameter Server (PS)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0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state stored in PS shards, asynchronous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updates.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4" t="32278" b="2745"/>
          <a:stretch>
            <a:fillRect/>
          </a:stretch>
        </p:blipFill>
        <p:spPr bwMode="auto">
          <a:xfrm>
            <a:off x="1052513" y="2670175"/>
            <a:ext cx="7253287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737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772400" cy="838200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GraphX</a:t>
            </a:r>
            <a:r>
              <a:rPr lang="en-US" b="1" dirty="0" smtClean="0"/>
              <a:t> API</a:t>
            </a:r>
            <a:endParaRPr lang="en-IN" b="1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Cloud Computing and Distributed Systems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0"/>
            <a:ext cx="4114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Graph?</a:t>
            </a:r>
            <a:endParaRPr lang="en-US" dirty="0"/>
          </a:p>
        </p:txBody>
      </p:sp>
      <p:sp>
        <p:nvSpPr>
          <p:cNvPr id="4" name="object 13"/>
          <p:cNvSpPr/>
          <p:nvPr/>
        </p:nvSpPr>
        <p:spPr>
          <a:xfrm>
            <a:off x="2104195" y="2146989"/>
            <a:ext cx="2946176" cy="73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52685" y="1069136"/>
            <a:ext cx="490029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4D4F53"/>
                </a:solidFill>
                <a:latin typeface="Arial"/>
                <a:cs typeface="Arial"/>
              </a:rPr>
              <a:t>Graph: vertices connected by</a:t>
            </a:r>
            <a:r>
              <a:rPr sz="2400" spc="-10" dirty="0">
                <a:solidFill>
                  <a:srgbClr val="4D4F5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D4F53"/>
                </a:solidFill>
                <a:latin typeface="Arial"/>
                <a:cs typeface="Arial"/>
              </a:rPr>
              <a:t>edges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31242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965">
              <a:spcBef>
                <a:spcPts val="71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-5" dirty="0" smtClean="0">
                <a:solidFill>
                  <a:srgbClr val="4D4F53"/>
                </a:solidFill>
                <a:cs typeface="Arial"/>
              </a:rPr>
              <a:t>Identify </a:t>
            </a:r>
            <a:r>
              <a:rPr lang="en-US" spc="-5" dirty="0" smtClean="0">
                <a:solidFill>
                  <a:srgbClr val="C60C30"/>
                </a:solidFill>
                <a:cs typeface="Arial"/>
              </a:rPr>
              <a:t>influential </a:t>
            </a:r>
            <a:r>
              <a:rPr lang="en-US" spc="-5" dirty="0" smtClean="0">
                <a:solidFill>
                  <a:srgbClr val="4D4F53"/>
                </a:solidFill>
                <a:cs typeface="Arial"/>
              </a:rPr>
              <a:t>entities (people,</a:t>
            </a:r>
            <a:r>
              <a:rPr lang="en-US" spc="45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pc="-5" dirty="0" smtClean="0">
                <a:solidFill>
                  <a:srgbClr val="4D4F53"/>
                </a:solidFill>
                <a:cs typeface="Arial"/>
              </a:rPr>
              <a:t>information…)</a:t>
            </a:r>
            <a:endParaRPr lang="en-US" dirty="0" smtClean="0">
              <a:cs typeface="Arial"/>
            </a:endParaRPr>
          </a:p>
          <a:p>
            <a:pPr marL="354965"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-5" dirty="0" smtClean="0">
                <a:solidFill>
                  <a:srgbClr val="4D4F53"/>
                </a:solidFill>
                <a:cs typeface="Arial"/>
              </a:rPr>
              <a:t>Find</a:t>
            </a:r>
            <a:r>
              <a:rPr lang="en-US" spc="-1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pc="-5" dirty="0" smtClean="0">
                <a:solidFill>
                  <a:srgbClr val="C60C30"/>
                </a:solidFill>
                <a:cs typeface="Arial"/>
              </a:rPr>
              <a:t>communities</a:t>
            </a:r>
            <a:endParaRPr lang="en-US" dirty="0" smtClean="0">
              <a:cs typeface="Arial"/>
            </a:endParaRPr>
          </a:p>
          <a:p>
            <a:pPr marL="354965">
              <a:spcBef>
                <a:spcPts val="51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-5" dirty="0" smtClean="0">
                <a:solidFill>
                  <a:srgbClr val="4D4F53"/>
                </a:solidFill>
                <a:cs typeface="Arial"/>
              </a:rPr>
              <a:t>Understand </a:t>
            </a:r>
            <a:r>
              <a:rPr lang="en-US" spc="-10" dirty="0" smtClean="0">
                <a:solidFill>
                  <a:srgbClr val="4D4F53"/>
                </a:solidFill>
                <a:cs typeface="Arial"/>
              </a:rPr>
              <a:t>people’s </a:t>
            </a:r>
            <a:r>
              <a:rPr lang="en-US" spc="-5" dirty="0" smtClean="0">
                <a:solidFill>
                  <a:srgbClr val="C60C30"/>
                </a:solidFill>
                <a:cs typeface="Arial"/>
              </a:rPr>
              <a:t>shared</a:t>
            </a:r>
            <a:r>
              <a:rPr lang="en-US" dirty="0" smtClean="0">
                <a:solidFill>
                  <a:srgbClr val="C60C30"/>
                </a:solidFill>
                <a:cs typeface="Arial"/>
              </a:rPr>
              <a:t> </a:t>
            </a:r>
            <a:r>
              <a:rPr lang="en-US" spc="-5" dirty="0" smtClean="0">
                <a:solidFill>
                  <a:srgbClr val="C60C30"/>
                </a:solidFill>
                <a:cs typeface="Arial"/>
              </a:rPr>
              <a:t>interests</a:t>
            </a:r>
            <a:endParaRPr lang="en-US" dirty="0" smtClean="0">
              <a:cs typeface="Arial"/>
            </a:endParaRPr>
          </a:p>
          <a:p>
            <a:pPr marL="354965"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pc="-5" dirty="0" smtClean="0">
                <a:solidFill>
                  <a:srgbClr val="4D4F53"/>
                </a:solidFill>
                <a:cs typeface="Arial"/>
              </a:rPr>
              <a:t>Model complex data</a:t>
            </a:r>
            <a:r>
              <a:rPr lang="en-US" spc="-1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pc="-5" dirty="0" smtClean="0">
                <a:solidFill>
                  <a:srgbClr val="C60C30"/>
                </a:solidFill>
                <a:cs typeface="Arial"/>
              </a:rPr>
              <a:t>dependencies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5" dirty="0" smtClean="0"/>
              <a:t>Graphs are Essential to Data Mining and Machine</a:t>
            </a:r>
            <a:r>
              <a:rPr lang="en-US" sz="3200" spc="-25" dirty="0" smtClean="0"/>
              <a:t> </a:t>
            </a:r>
            <a:r>
              <a:rPr lang="en-US" sz="3200" spc="-5" dirty="0" smtClean="0"/>
              <a:t>Learning</a:t>
            </a:r>
            <a:endParaRPr lang="en-US" sz="32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Real World Graphs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object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Real World Graphs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8" name="object 5"/>
          <p:cNvSpPr/>
          <p:nvPr/>
        </p:nvSpPr>
        <p:spPr>
          <a:xfrm>
            <a:off x="2133600" y="1752600"/>
            <a:ext cx="6172200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Real World Graphs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05000"/>
            <a:ext cx="64103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Real World Graphs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Credit card fraud detection</a:t>
            </a:r>
            <a:endParaRPr lang="en-US" dirty="0"/>
          </a:p>
        </p:txBody>
      </p:sp>
      <p:sp>
        <p:nvSpPr>
          <p:cNvPr id="7" name="object 5"/>
          <p:cNvSpPr/>
          <p:nvPr/>
        </p:nvSpPr>
        <p:spPr>
          <a:xfrm>
            <a:off x="990600" y="1752600"/>
            <a:ext cx="74676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The 3 Big V’s (+1) (+ N more)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5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059363"/>
          </a:xfrm>
        </p:spPr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Plus many more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Veracity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Validity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Variability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Viscosity &amp; Volatility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Viability, 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Venue, 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Vocabulary, Vagueness,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…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Table and Graph Analytics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bject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Apache Spark GraphX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219200"/>
            <a:ext cx="7848600" cy="4335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5" marR="810895" indent="-342900">
              <a:lnSpc>
                <a:spcPct val="117900"/>
              </a:lnSpc>
              <a:spcBef>
                <a:spcPts val="100"/>
              </a:spcBef>
              <a:buClr>
                <a:srgbClr val="C60C30"/>
              </a:buClr>
              <a:buFont typeface="Arial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Spark component for graphs and graph-  parallel</a:t>
            </a:r>
            <a:r>
              <a:rPr lang="en-US" sz="2400" spc="-1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computations</a:t>
            </a:r>
            <a:endParaRPr lang="en-US" sz="2400" dirty="0" smtClean="0">
              <a:cs typeface="Arial"/>
            </a:endParaRPr>
          </a:p>
          <a:p>
            <a:pPr marL="354965" marR="573405" indent="-342900">
              <a:lnSpc>
                <a:spcPct val="118700"/>
              </a:lnSpc>
              <a:spcBef>
                <a:spcPts val="650"/>
              </a:spcBef>
              <a:buClr>
                <a:srgbClr val="C60C30"/>
              </a:buClr>
              <a:buFont typeface="Arial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Combines data parallel and graph parallel  processing in single</a:t>
            </a:r>
            <a:r>
              <a:rPr lang="en-US" sz="2400" spc="-14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API</a:t>
            </a:r>
            <a:endParaRPr lang="en-US" sz="2400" dirty="0" smtClean="0"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1095"/>
              </a:spcBef>
              <a:buClr>
                <a:srgbClr val="C60C30"/>
              </a:buClr>
              <a:buFont typeface="Arial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15" dirty="0" smtClean="0">
                <a:solidFill>
                  <a:srgbClr val="4D4F53"/>
                </a:solidFill>
                <a:cs typeface="Arial"/>
              </a:rPr>
              <a:t>View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data as graphs and as collections</a:t>
            </a:r>
            <a:r>
              <a:rPr lang="en-US" sz="2400" spc="25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(RDD)</a:t>
            </a:r>
            <a:endParaRPr lang="en-US" sz="2400" dirty="0" smtClean="0">
              <a:cs typeface="Arial"/>
            </a:endParaRPr>
          </a:p>
          <a:p>
            <a:pPr marL="973455" lvl="1" indent="-339725">
              <a:lnSpc>
                <a:spcPct val="100000"/>
              </a:lnSpc>
              <a:spcBef>
                <a:spcPts val="1040"/>
              </a:spcBef>
              <a:buChar char="–"/>
              <a:tabLst>
                <a:tab pos="973455" algn="l"/>
                <a:tab pos="974090" algn="l"/>
              </a:tabLst>
            </a:pPr>
            <a:r>
              <a:rPr lang="en-US" sz="2000" spc="-5" dirty="0" smtClean="0">
                <a:solidFill>
                  <a:srgbClr val="4D4F53"/>
                </a:solidFill>
                <a:cs typeface="Arial"/>
              </a:rPr>
              <a:t>no duplication or movement of data</a:t>
            </a:r>
            <a:endParaRPr lang="en-US" sz="2000" dirty="0" smtClean="0"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1070"/>
              </a:spcBef>
              <a:buClr>
                <a:srgbClr val="C60C30"/>
              </a:buClr>
              <a:buFont typeface="Arial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Operations for graph</a:t>
            </a:r>
            <a:r>
              <a:rPr lang="en-US" sz="2400" spc="-1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computation</a:t>
            </a:r>
            <a:endParaRPr lang="en-US" sz="2400" dirty="0" smtClean="0">
              <a:cs typeface="Arial"/>
            </a:endParaRPr>
          </a:p>
          <a:p>
            <a:pPr marL="973455" lvl="1" indent="-339725">
              <a:lnSpc>
                <a:spcPct val="100000"/>
              </a:lnSpc>
              <a:spcBef>
                <a:spcPts val="1040"/>
              </a:spcBef>
              <a:buChar char="–"/>
              <a:tabLst>
                <a:tab pos="973455" algn="l"/>
                <a:tab pos="974090" algn="l"/>
              </a:tabLst>
            </a:pPr>
            <a:r>
              <a:rPr lang="en-US" sz="2000" spc="-5" dirty="0" smtClean="0">
                <a:solidFill>
                  <a:srgbClr val="4D4F53"/>
                </a:solidFill>
                <a:cs typeface="Arial"/>
              </a:rPr>
              <a:t>includes optimized version of</a:t>
            </a:r>
            <a:r>
              <a:rPr lang="en-US" sz="2000" spc="15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000" spc="-5" dirty="0" err="1" smtClean="0">
                <a:solidFill>
                  <a:srgbClr val="4D4F53"/>
                </a:solidFill>
                <a:cs typeface="Arial"/>
              </a:rPr>
              <a:t>Pregel</a:t>
            </a:r>
            <a:endParaRPr lang="en-US" sz="2000" dirty="0" smtClean="0"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1070"/>
              </a:spcBef>
              <a:buClr>
                <a:srgbClr val="C60C30"/>
              </a:buClr>
              <a:buFont typeface="Arial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Provides graph algorithms and</a:t>
            </a:r>
            <a:r>
              <a:rPr lang="en-US" sz="2400" spc="20" dirty="0" smtClean="0">
                <a:solidFill>
                  <a:srgbClr val="4D4F53"/>
                </a:solidFill>
                <a:cs typeface="Arial"/>
              </a:rPr>
              <a:t> </a:t>
            </a:r>
            <a:r>
              <a:rPr lang="en-US" sz="2400" spc="-5" dirty="0" smtClean="0">
                <a:solidFill>
                  <a:srgbClr val="4D4F53"/>
                </a:solidFill>
                <a:cs typeface="Arial"/>
              </a:rPr>
              <a:t>builders</a:t>
            </a:r>
            <a:endParaRPr lang="en-US" sz="2400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Property Graph</a:t>
            </a:r>
            <a:endParaRPr lang="en-US" sz="3600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1219200"/>
            <a:ext cx="6829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Gather-Apply-Scatter on </a:t>
            </a:r>
            <a:r>
              <a:rPr lang="en-IN" b="1" dirty="0" err="1" smtClean="0"/>
              <a:t>GraphX</a:t>
            </a:r>
            <a:endParaRPr lang="en-IN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57250"/>
            <a:ext cx="90249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200150" y="4914909"/>
            <a:ext cx="4572000" cy="704841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Graph Represented In a Table</a:t>
            </a:r>
            <a:endParaRPr lang="en-IN" sz="26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7448550" y="5581659"/>
            <a:ext cx="13525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Triplets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5505450" y="2152659"/>
            <a:ext cx="13525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Triplets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Gather-Apply-Scatter on </a:t>
            </a:r>
            <a:r>
              <a:rPr lang="en-IN" b="1" dirty="0" err="1" smtClean="0"/>
              <a:t>GraphX</a:t>
            </a:r>
            <a:endParaRPr lang="en-IN" b="1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200150" y="4914909"/>
            <a:ext cx="4572000" cy="704841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Gather at A</a:t>
            </a:r>
            <a:endParaRPr lang="en-IN" sz="26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6858000" y="5105409"/>
            <a:ext cx="194310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Group-By</a:t>
            </a:r>
            <a:r>
              <a:rPr kumimoji="0" lang="en-IN" sz="26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0113"/>
            <a:ext cx="9144000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Gather-Apply-Scatter on </a:t>
            </a:r>
            <a:r>
              <a:rPr lang="en-IN" b="1" dirty="0" err="1" smtClean="0"/>
              <a:t>GraphX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338"/>
            <a:ext cx="9144000" cy="396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62050" y="4572009"/>
            <a:ext cx="1428750" cy="704841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Apply</a:t>
            </a:r>
            <a:endParaRPr lang="en-IN" sz="26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6686550" y="5048259"/>
            <a:ext cx="1428750" cy="704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88963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Gather-Apply-Scatter on </a:t>
            </a:r>
            <a:r>
              <a:rPr lang="en-IN" b="1" dirty="0" err="1" smtClean="0"/>
              <a:t>GraphX</a:t>
            </a:r>
            <a:endParaRPr lang="en-IN" b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495300" y="4800609"/>
            <a:ext cx="1333500" cy="4952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Scatter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2667000" y="5010159"/>
            <a:ext cx="1333500" cy="4952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Triplets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5867400" y="5124459"/>
            <a:ext cx="1333500" cy="4952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lang="en-US" sz="2600" b="1" dirty="0" smtClean="0">
                <a:solidFill>
                  <a:srgbClr val="FF0000"/>
                </a:solidFill>
              </a:rPr>
              <a:t>Join</a:t>
            </a: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Graphs Property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43025"/>
            <a:ext cx="7467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Creating a Graph (</a:t>
            </a:r>
            <a:r>
              <a:rPr lang="en-IN" b="1" dirty="0" err="1" smtClean="0"/>
              <a:t>Scala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38188"/>
            <a:ext cx="9144000" cy="566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Graph Operations (</a:t>
            </a:r>
            <a:r>
              <a:rPr lang="en-IN" b="1" dirty="0" err="1" smtClean="0"/>
              <a:t>Scala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9624"/>
            <a:ext cx="91440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Facts and Figures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336" y="1066800"/>
            <a:ext cx="8114928" cy="50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Built-in Algorithms (</a:t>
            </a:r>
            <a:r>
              <a:rPr lang="en-IN" b="1" dirty="0" err="1" smtClean="0"/>
              <a:t>Scala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5824"/>
            <a:ext cx="91440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triplets view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9144000" cy="551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subgraph transformation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95351"/>
            <a:ext cx="91440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subgraph transformation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525000" cy="762000"/>
          </a:xfrm>
        </p:spPr>
        <p:txBody>
          <a:bodyPr/>
          <a:lstStyle/>
          <a:p>
            <a:r>
              <a:rPr lang="en-IN" b="1" dirty="0" smtClean="0"/>
              <a:t>Computation with </a:t>
            </a:r>
            <a:r>
              <a:rPr lang="en-IN" b="1" dirty="0" err="1" smtClean="0"/>
              <a:t>aggregateMessages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9163"/>
            <a:ext cx="9144000" cy="5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Computation with </a:t>
            </a:r>
            <a:r>
              <a:rPr lang="en-IN" b="1" dirty="0" err="1" smtClean="0"/>
              <a:t>aggregateMessages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800101"/>
            <a:ext cx="91059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Example: Graph Coarsening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1550"/>
            <a:ext cx="9144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772400" cy="838200"/>
          </a:xfrm>
        </p:spPr>
        <p:txBody>
          <a:bodyPr/>
          <a:lstStyle/>
          <a:p>
            <a:r>
              <a:rPr lang="en-IN" b="1" dirty="0" smtClean="0"/>
              <a:t>How </a:t>
            </a:r>
            <a:r>
              <a:rPr lang="en-IN" b="1" dirty="0" err="1" smtClean="0"/>
              <a:t>GraphX</a:t>
            </a:r>
            <a:r>
              <a:rPr lang="en-IN" b="1" dirty="0" smtClean="0"/>
              <a:t> Works</a:t>
            </a:r>
            <a:endParaRPr lang="en-IN" b="1" dirty="0"/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Storing Graphs as Tables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63" y="1081088"/>
            <a:ext cx="63150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Simple Operations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2005013"/>
            <a:ext cx="8458200" cy="411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3"/>
          <p:cNvSpPr txBox="1">
            <a:spLocks/>
          </p:cNvSpPr>
          <p:nvPr/>
        </p:nvSpPr>
        <p:spPr bwMode="auto">
          <a:xfrm>
            <a:off x="609600" y="8763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2800" b="1" dirty="0" smtClean="0">
                <a:solidFill>
                  <a:srgbClr val="002060"/>
                </a:solidFill>
              </a:rPr>
              <a:t>Reuse vertices or edges across multiple graphs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Value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Integrating Data</a:t>
            </a:r>
          </a:p>
          <a:p>
            <a:pPr lvl="1"/>
            <a:r>
              <a:rPr lang="en-US" dirty="0" smtClean="0"/>
              <a:t>Reducing data complexity</a:t>
            </a:r>
          </a:p>
          <a:p>
            <a:pPr lvl="1"/>
            <a:r>
              <a:rPr lang="en-US" dirty="0" smtClean="0"/>
              <a:t>Increase data availability</a:t>
            </a:r>
          </a:p>
          <a:p>
            <a:pPr lvl="1"/>
            <a:r>
              <a:rPr lang="en-US" dirty="0" smtClean="0"/>
              <a:t>Unify your data systems</a:t>
            </a:r>
          </a:p>
          <a:p>
            <a:pPr lvl="1"/>
            <a:r>
              <a:rPr lang="en-US" dirty="0" smtClean="0"/>
              <a:t>All 3 above will lead to increased data collaboration -&gt; add value to your big data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Implementing triplets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1263" y="1042988"/>
            <a:ext cx="41814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Implementing triplets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038225"/>
            <a:ext cx="537210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391650" cy="762000"/>
          </a:xfrm>
        </p:spPr>
        <p:txBody>
          <a:bodyPr/>
          <a:lstStyle/>
          <a:p>
            <a:r>
              <a:rPr lang="en-IN" b="1" dirty="0" smtClean="0"/>
              <a:t>Implementing </a:t>
            </a:r>
            <a:r>
              <a:rPr lang="en-IN" b="1" dirty="0" err="1" smtClean="0"/>
              <a:t>aggregateMessages</a:t>
            </a:r>
            <a:endParaRPr lang="en-IN" b="1" dirty="0"/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042988"/>
            <a:ext cx="69723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8"/>
            <a:ext cx="8382000" cy="5059363"/>
          </a:xfrm>
        </p:spPr>
        <p:txBody>
          <a:bodyPr/>
          <a:lstStyle/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1. Language support</a:t>
            </a:r>
          </a:p>
          <a:p>
            <a:pPr marL="1085850">
              <a:buNone/>
            </a:pPr>
            <a:r>
              <a:rPr lang="pt-BR" sz="2600" dirty="0" smtClean="0"/>
              <a:t>a) Java API</a:t>
            </a:r>
          </a:p>
          <a:p>
            <a:pPr marL="1085850">
              <a:buNone/>
            </a:pPr>
            <a:r>
              <a:rPr lang="en-IN" sz="2600" dirty="0" smtClean="0"/>
              <a:t>b) Python API: collaborating with Intel, SPARK-3789</a:t>
            </a:r>
          </a:p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2. More algorithms</a:t>
            </a:r>
          </a:p>
          <a:p>
            <a:pPr marL="1085850">
              <a:buNone/>
            </a:pPr>
            <a:r>
              <a:rPr lang="en-IN" sz="2600" dirty="0" smtClean="0"/>
              <a:t>a) LDA (topic modeling)</a:t>
            </a:r>
          </a:p>
          <a:p>
            <a:pPr marL="1085850">
              <a:buNone/>
            </a:pPr>
            <a:r>
              <a:rPr lang="en-IN" sz="2600" dirty="0" smtClean="0"/>
              <a:t>b) Correlation clustering</a:t>
            </a:r>
          </a:p>
          <a:p>
            <a:pPr>
              <a:buNone/>
            </a:pPr>
            <a:r>
              <a:rPr lang="en-IN" sz="2600" b="1" dirty="0" smtClean="0">
                <a:solidFill>
                  <a:srgbClr val="FF0000"/>
                </a:solidFill>
              </a:rPr>
              <a:t>3. Research</a:t>
            </a:r>
          </a:p>
          <a:p>
            <a:pPr marL="723900">
              <a:buNone/>
            </a:pPr>
            <a:r>
              <a:rPr lang="en-IN" sz="2600" dirty="0" smtClean="0"/>
              <a:t>a) Local graphs</a:t>
            </a:r>
          </a:p>
          <a:p>
            <a:pPr marL="723900">
              <a:buNone/>
            </a:pPr>
            <a:r>
              <a:rPr lang="en-IN" sz="2600" dirty="0" smtClean="0"/>
              <a:t>b) Streaming/time-varying graphs</a:t>
            </a:r>
          </a:p>
          <a:p>
            <a:pPr marL="723900">
              <a:buNone/>
            </a:pPr>
            <a:r>
              <a:rPr lang="en-IN" sz="2600" dirty="0" smtClean="0"/>
              <a:t>c) Graph database–like queries</a:t>
            </a:r>
            <a:endParaRPr lang="en-IN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Future of </a:t>
            </a:r>
            <a:r>
              <a:rPr lang="en-IN" b="1" dirty="0" err="1" smtClean="0"/>
              <a:t>GraphX</a:t>
            </a:r>
            <a:endParaRPr lang="en-IN" b="1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229600" cy="757346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</a:rPr>
              <a:t>Other Spark Applications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457200" y="914400"/>
            <a:ext cx="8329613" cy="5505450"/>
          </a:xfrm>
        </p:spPr>
        <p:txBody>
          <a:bodyPr>
            <a:normAutofit/>
          </a:bodyPr>
          <a:lstStyle/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Twitter spam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classification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EM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algorithm </a:t>
            </a: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for traffic prediction </a:t>
            </a:r>
            <a:endParaRPr lang="en-US" altLang="zh-CN" sz="26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K-means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clustering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Alternating Least Squares matrix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factorization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In-memory OLAP aggregation on Hive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data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SQL on </a:t>
            </a:r>
            <a:r>
              <a:rPr lang="en-US" altLang="zh-CN" sz="2600" b="1" dirty="0" smtClean="0">
                <a:solidFill>
                  <a:srgbClr val="002060"/>
                </a:solidFill>
                <a:latin typeface="Calibri" pitchFamily="34" charset="0"/>
              </a:rPr>
              <a:t>Spark</a:t>
            </a: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68" y="1136073"/>
            <a:ext cx="8516409" cy="5105400"/>
          </a:xfrm>
        </p:spPr>
        <p:txBody>
          <a:bodyPr>
            <a:noAutofit/>
          </a:bodyPr>
          <a:lstStyle/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US" sz="2800" dirty="0"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r>
              <a:rPr lang="en-US" sz="5400" dirty="0" smtClean="0">
                <a:solidFill>
                  <a:srgbClr val="0070C0"/>
                </a:solidFill>
                <a:latin typeface="Calibri" pitchFamily="34" charset="0"/>
              </a:rPr>
              <a:t>             Thank You!  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Computing</a:t>
            </a:r>
            <a:r>
              <a:rPr lang="en-US" sz="2200" b="1" dirty="0">
                <a:solidFill>
                  <a:prstClr val="white"/>
                </a:solidFill>
              </a:rPr>
              <a:t>-A practical </a:t>
            </a:r>
            <a:r>
              <a:rPr lang="en-US" sz="2200" b="1" dirty="0" smtClean="0">
                <a:solidFill>
                  <a:prstClr val="white"/>
                </a:solidFill>
              </a:rPr>
              <a:t>approach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268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68" y="1136073"/>
            <a:ext cx="8516409" cy="5105400"/>
          </a:xfrm>
        </p:spPr>
        <p:txBody>
          <a:bodyPr>
            <a:noAutofit/>
          </a:bodyPr>
          <a:lstStyle/>
          <a:p>
            <a:pPr marL="96837" indent="0">
              <a:spcBef>
                <a:spcPts val="60"/>
              </a:spcBef>
              <a:buNone/>
            </a:pPr>
            <a:r>
              <a:rPr lang="en-IN" sz="2800" dirty="0">
                <a:hlinkClick r:id="rId2"/>
              </a:rPr>
              <a:t>https://</a:t>
            </a:r>
            <a:r>
              <a:rPr lang="en-IN" sz="2800" dirty="0" smtClean="0">
                <a:hlinkClick r:id="rId2"/>
              </a:rPr>
              <a:t>www.crayondata.com/blog/top-big-data-technologies-used-store-analyse-data</a:t>
            </a:r>
            <a:endParaRPr lang="en-IN" sz="2800" dirty="0" smtClean="0"/>
          </a:p>
          <a:p>
            <a:pPr marL="96837" indent="0">
              <a:spcBef>
                <a:spcPts val="60"/>
              </a:spcBef>
              <a:buNone/>
            </a:pPr>
            <a:endParaRPr lang="en-IN" sz="2800" dirty="0">
              <a:solidFill>
                <a:srgbClr val="0070C0"/>
              </a:solidFill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www.guru99.com/cassandra-tutorial.html</a:t>
            </a:r>
            <a:endParaRPr lang="en-IN" dirty="0" smtClean="0"/>
          </a:p>
          <a:p>
            <a:pPr marL="96837" indent="0">
              <a:spcBef>
                <a:spcPts val="60"/>
              </a:spcBef>
              <a:buNone/>
            </a:pPr>
            <a:endParaRPr lang="en-IN" dirty="0" smtClean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dirty="0" err="1" smtClean="0">
                <a:latin typeface="Calibri" pitchFamily="34" charset="0"/>
              </a:rPr>
              <a:t>Matei</a:t>
            </a:r>
            <a:r>
              <a:rPr lang="en-IN" dirty="0" smtClean="0">
                <a:latin typeface="Calibri" pitchFamily="34" charset="0"/>
              </a:rPr>
              <a:t> </a:t>
            </a:r>
            <a:r>
              <a:rPr lang="en-IN" dirty="0" err="1" smtClean="0">
                <a:latin typeface="Calibri" pitchFamily="34" charset="0"/>
              </a:rPr>
              <a:t>Zaharia</a:t>
            </a:r>
            <a:r>
              <a:rPr lang="en-IN" dirty="0" smtClean="0">
                <a:latin typeface="Calibri" pitchFamily="34" charset="0"/>
              </a:rPr>
              <a:t>, </a:t>
            </a:r>
            <a:r>
              <a:rPr lang="en-IN" dirty="0" err="1" smtClean="0">
                <a:latin typeface="Calibri" pitchFamily="34" charset="0"/>
              </a:rPr>
              <a:t>Mosharaf</a:t>
            </a:r>
            <a:r>
              <a:rPr lang="en-IN" dirty="0" smtClean="0">
                <a:latin typeface="Calibri" pitchFamily="34" charset="0"/>
              </a:rPr>
              <a:t> </a:t>
            </a:r>
            <a:r>
              <a:rPr lang="en-IN" dirty="0" err="1" smtClean="0">
                <a:latin typeface="Calibri" pitchFamily="34" charset="0"/>
              </a:rPr>
              <a:t>Chowdhury</a:t>
            </a:r>
            <a:r>
              <a:rPr lang="en-IN" dirty="0" smtClean="0">
                <a:latin typeface="Calibri" pitchFamily="34" charset="0"/>
              </a:rPr>
              <a:t>, Michael J. Franklin, Scott </a:t>
            </a:r>
            <a:r>
              <a:rPr lang="en-IN" dirty="0" err="1" smtClean="0">
                <a:latin typeface="Calibri" pitchFamily="34" charset="0"/>
              </a:rPr>
              <a:t>Shenker</a:t>
            </a:r>
            <a:r>
              <a:rPr lang="en-IN" dirty="0" smtClean="0">
                <a:latin typeface="Calibri" pitchFamily="34" charset="0"/>
              </a:rPr>
              <a:t>, Ion </a:t>
            </a:r>
            <a:r>
              <a:rPr lang="en-IN" dirty="0" err="1" smtClean="0">
                <a:latin typeface="Calibri" pitchFamily="34" charset="0"/>
              </a:rPr>
              <a:t>Stoica</a:t>
            </a:r>
            <a:endParaRPr lang="en-IN" dirty="0" smtClean="0"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FF0000"/>
                </a:solidFill>
                <a:latin typeface="Calibri" pitchFamily="34" charset="0"/>
              </a:rPr>
              <a:t>“Spark: Cluster Computing with Working Sets”</a:t>
            </a:r>
          </a:p>
          <a:p>
            <a:pPr>
              <a:lnSpc>
                <a:spcPct val="100000"/>
              </a:lnSpc>
              <a:buNone/>
            </a:pPr>
            <a:endParaRPr lang="en-IN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96837" indent="0">
              <a:spcBef>
                <a:spcPts val="60"/>
              </a:spcBef>
              <a:buNone/>
            </a:pPr>
            <a:endParaRPr lang="en-IN" dirty="0"/>
          </a:p>
          <a:p>
            <a:pPr marL="96837" indent="0">
              <a:spcBef>
                <a:spcPts val="60"/>
              </a:spcBef>
              <a:buNone/>
            </a:pPr>
            <a:endParaRPr lang="en-US" sz="5400" dirty="0" smtClean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Computing</a:t>
            </a:r>
            <a:r>
              <a:rPr lang="en-US" sz="2200" b="1" dirty="0">
                <a:solidFill>
                  <a:prstClr val="white"/>
                </a:solidFill>
              </a:rPr>
              <a:t>-A practical </a:t>
            </a:r>
            <a:r>
              <a:rPr lang="en-US" sz="2200" b="1" dirty="0" smtClean="0">
                <a:solidFill>
                  <a:prstClr val="white"/>
                </a:solidFill>
              </a:rPr>
              <a:t>approach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References</a:t>
            </a:r>
            <a:endParaRPr lang="en-IN" b="1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920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132320" cy="680440"/>
          </a:xfrm>
        </p:spPr>
        <p:txBody>
          <a:bodyPr>
            <a:noAutofit/>
          </a:bodyPr>
          <a:lstStyle/>
          <a:p>
            <a:r>
              <a:rPr lang="en-IN" b="1" dirty="0" smtClean="0"/>
              <a:t>References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912" y="1119352"/>
            <a:ext cx="8205950" cy="51553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800" dirty="0" err="1" smtClean="0">
                <a:latin typeface="Calibri" pitchFamily="34" charset="0"/>
              </a:rPr>
              <a:t>Matei</a:t>
            </a:r>
            <a:r>
              <a:rPr lang="en-IN" sz="2800" dirty="0" smtClean="0">
                <a:latin typeface="Calibri" pitchFamily="34" charset="0"/>
              </a:rPr>
              <a:t> </a:t>
            </a:r>
            <a:r>
              <a:rPr lang="en-IN" sz="2800" dirty="0" err="1" smtClean="0">
                <a:latin typeface="Calibri" pitchFamily="34" charset="0"/>
              </a:rPr>
              <a:t>Zaharia</a:t>
            </a:r>
            <a:r>
              <a:rPr lang="en-IN" sz="2800" dirty="0" smtClean="0">
                <a:latin typeface="Calibri" pitchFamily="34" charset="0"/>
              </a:rPr>
              <a:t>, </a:t>
            </a:r>
            <a:r>
              <a:rPr lang="en-IN" sz="2800" dirty="0" err="1" smtClean="0">
                <a:latin typeface="Calibri" pitchFamily="34" charset="0"/>
              </a:rPr>
              <a:t>Mosharaf</a:t>
            </a:r>
            <a:r>
              <a:rPr lang="en-IN" sz="2800" dirty="0" smtClean="0">
                <a:latin typeface="Calibri" pitchFamily="34" charset="0"/>
              </a:rPr>
              <a:t> </a:t>
            </a:r>
            <a:r>
              <a:rPr lang="en-IN" sz="2800" dirty="0" err="1" smtClean="0">
                <a:latin typeface="Calibri" pitchFamily="34" charset="0"/>
              </a:rPr>
              <a:t>Chowdhury</a:t>
            </a:r>
            <a:r>
              <a:rPr lang="en-IN" sz="2800" dirty="0" smtClean="0">
                <a:latin typeface="Calibri" pitchFamily="34" charset="0"/>
              </a:rPr>
              <a:t> et al.</a:t>
            </a:r>
            <a:endParaRPr lang="en-IN" sz="2800" b="1" dirty="0" smtClean="0"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2800" b="1" dirty="0" smtClean="0">
                <a:solidFill>
                  <a:srgbClr val="FF0000"/>
                </a:solidFill>
                <a:latin typeface="Calibri" pitchFamily="34" charset="0"/>
              </a:rPr>
              <a:t>“Resilient Distributed Datasets: A Fault-Tolerant Abstraction for In-Memory Cluster Computing”</a:t>
            </a:r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2800" b="1" dirty="0" smtClean="0">
                <a:solidFill>
                  <a:srgbClr val="FF0000"/>
                </a:solidFill>
                <a:latin typeface="Calibri" pitchFamily="34" charset="0"/>
                <a:hlinkClick r:id="rId2"/>
              </a:rPr>
              <a:t>https://spark.apache.org/</a:t>
            </a:r>
            <a:endParaRPr lang="en-IN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</a:rPr>
              <a:t>Jeffrey Dean and Sanjay </a:t>
            </a:r>
            <a:r>
              <a:rPr lang="en-US" sz="2800" dirty="0" err="1" smtClean="0">
                <a:latin typeface="Calibri" pitchFamily="34" charset="0"/>
              </a:rPr>
              <a:t>Ghemawat</a:t>
            </a:r>
            <a:r>
              <a:rPr lang="en-US" sz="2800" dirty="0" smtClean="0">
                <a:latin typeface="Calibri" pitchFamily="34" charset="0"/>
              </a:rPr>
              <a:t>,</a:t>
            </a:r>
          </a:p>
          <a:p>
            <a:pPr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 “MapReduce: Simplified Data Processing   on Large Clusters”</a:t>
            </a:r>
          </a:p>
          <a:p>
            <a:pPr>
              <a:buNone/>
            </a:pPr>
            <a:endParaRPr lang="en-US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buNone/>
            </a:pPr>
            <a:r>
              <a:rPr lang="en-US" sz="2800" b="1" dirty="0" smtClean="0">
                <a:solidFill>
                  <a:srgbClr val="002060"/>
                </a:solidFill>
                <a:latin typeface="Calibri" pitchFamily="34" charset="0"/>
              </a:rPr>
              <a:t>http://labs.google.com/papers/mapreduce.html</a:t>
            </a:r>
          </a:p>
          <a:p>
            <a:pPr>
              <a:lnSpc>
                <a:spcPct val="100000"/>
              </a:lnSpc>
              <a:buNone/>
            </a:pPr>
            <a:endParaRPr lang="en-IN" sz="28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-2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Cloud Computing and Distributed Systems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2" y="6477000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Veracity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Veracity refers to the biases ,noise and abnormality in data, trustworthiness of data.</a:t>
            </a:r>
          </a:p>
          <a:p>
            <a:pPr>
              <a:buBlip>
                <a:blip r:embed="rId2"/>
              </a:buBlip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 in 3 business leaders don’t trust the information they use to make decisions. </a:t>
            </a:r>
          </a:p>
          <a:p>
            <a:pPr lvl="1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can you act upon information if you don’t trust it? </a:t>
            </a:r>
          </a:p>
          <a:p>
            <a:pPr lvl="1">
              <a:buBlip>
                <a:blip r:embed="rId3"/>
              </a:buBlip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Establishing trust in big data presents a huge challenge as the variety and number of sources grows.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Valence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Valence refers to the connectedness of big data.</a:t>
            </a:r>
          </a:p>
          <a:p>
            <a:r>
              <a:rPr lang="en-US" dirty="0" smtClean="0"/>
              <a:t>Such as in the form of graph networks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Validity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Accuracy and correctness of the data relative to a particular use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Example: Gauging storm intensity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262673"/>
                </a:solidFill>
              </a:rPr>
              <a:t>satellite imagery 	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	social media posts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262673"/>
                </a:solidFill>
              </a:rPr>
              <a:t>prediction quality	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		human impact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794760"/>
            <a:ext cx="6991350" cy="12710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Variability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How the meaning of the data changes over time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Language evolution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Data availability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Sampling processes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Changes in characteristics of the data source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Viscosity &amp; Volatility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Both related to velocity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Viscosity: </a:t>
            </a:r>
            <a:r>
              <a:rPr lang="en-US" i="1" dirty="0" smtClean="0">
                <a:solidFill>
                  <a:srgbClr val="262673"/>
                </a:solidFill>
              </a:rPr>
              <a:t>data velocity relative to timescale of event being studied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Volatility: </a:t>
            </a:r>
            <a:r>
              <a:rPr lang="en-US" i="1" dirty="0" smtClean="0">
                <a:solidFill>
                  <a:srgbClr val="262673"/>
                </a:solidFill>
              </a:rPr>
              <a:t>rate of data loss and stable lifetime of data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Scientific data often has practically unlimited lifespan, but social / business data may evaporate in finite time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More V’s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262673"/>
                </a:solidFill>
              </a:rPr>
              <a:t>Viability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Which data has meaningful relations to questions of interest?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Venue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Where does the data live and how do you get it?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Vocabulary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Metadata describing structure, content, &amp; provenance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Schemas, semantics, </a:t>
            </a:r>
            <a:r>
              <a:rPr lang="en-US" sz="2400" dirty="0" err="1" smtClean="0">
                <a:solidFill>
                  <a:srgbClr val="262673"/>
                </a:solidFill>
              </a:rPr>
              <a:t>ontologies</a:t>
            </a:r>
            <a:r>
              <a:rPr lang="en-US" sz="2400" dirty="0" smtClean="0">
                <a:solidFill>
                  <a:srgbClr val="262673"/>
                </a:solidFill>
              </a:rPr>
              <a:t>, taxonomies, vocabularies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Vagueness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Confusion about what “Big Data” means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610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89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638" cy="781050"/>
          </a:xfrm>
        </p:spPr>
        <p:txBody>
          <a:bodyPr/>
          <a:lstStyle/>
          <a:p>
            <a:pPr marL="182563"/>
            <a:r>
              <a:rPr lang="en-US" dirty="0" smtClean="0"/>
              <a:t>Dealing with Volume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3" name="Footer Placeholder 3"/>
          <p:cNvSpPr txBox="1">
            <a:spLocks/>
          </p:cNvSpPr>
          <p:nvPr/>
        </p:nvSpPr>
        <p:spPr bwMode="auto">
          <a:xfrm>
            <a:off x="5210175" y="6492875"/>
            <a:ext cx="39338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algn="ctr" defTabSz="914400"/>
            <a:endParaRPr lang="en-US" sz="2200" b="1" dirty="0" smtClean="0">
              <a:solidFill>
                <a:prstClr val="white"/>
              </a:solidFill>
            </a:endParaRPr>
          </a:p>
          <a:p>
            <a:pPr lvl="0" algn="ctr" defTabSz="914400"/>
            <a:r>
              <a:rPr lang="en-US" sz="2200" b="1" dirty="0" smtClean="0">
                <a:solidFill>
                  <a:prstClr val="white"/>
                </a:solidFill>
              </a:rPr>
              <a:t>FDP</a:t>
            </a:r>
          </a:p>
          <a:p>
            <a:pPr algn="ctr" defTabSz="914400"/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484" name="Footer Placeholder 3"/>
          <p:cNvSpPr txBox="1">
            <a:spLocks/>
          </p:cNvSpPr>
          <p:nvPr/>
        </p:nvSpPr>
        <p:spPr bwMode="auto">
          <a:xfrm>
            <a:off x="0" y="6492875"/>
            <a:ext cx="5181600" cy="3651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/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262673"/>
                </a:solidFill>
              </a:rPr>
              <a:t>Distill big data down to small information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Parallel and automated analysis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Automation requires standardization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Standardize by reducing Variety:</a:t>
            </a:r>
          </a:p>
          <a:p>
            <a:pPr marL="969963" lvl="1"/>
            <a:r>
              <a:rPr lang="en-US" dirty="0" smtClean="0">
                <a:solidFill>
                  <a:srgbClr val="262673"/>
                </a:solidFill>
              </a:rPr>
              <a:t>Format</a:t>
            </a:r>
          </a:p>
          <a:p>
            <a:pPr marL="969963" lvl="1"/>
            <a:r>
              <a:rPr lang="en-US" dirty="0" smtClean="0">
                <a:solidFill>
                  <a:srgbClr val="262673"/>
                </a:solidFill>
              </a:rPr>
              <a:t>Standards</a:t>
            </a:r>
          </a:p>
          <a:p>
            <a:pPr marL="969963" lvl="1"/>
            <a:r>
              <a:rPr lang="en-US" dirty="0" smtClean="0">
                <a:solidFill>
                  <a:srgbClr val="262673"/>
                </a:solidFill>
              </a:rPr>
              <a:t>Structure</a:t>
            </a:r>
            <a:endParaRPr lang="en-US" sz="3200" dirty="0" smtClean="0">
              <a:solidFill>
                <a:srgbClr val="262673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IN" dirty="0"/>
              <a:t>Big Data Enabling Technologies  </a:t>
            </a:r>
            <a:endParaRPr lang="en-US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28" y="1076459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Big Data is used for a collection of data sets so large and complex that it is difficult to process using traditional </a:t>
            </a:r>
            <a:r>
              <a:rPr lang="en-IN" sz="2800" dirty="0" smtClean="0"/>
              <a:t>tools.</a:t>
            </a:r>
          </a:p>
          <a:p>
            <a:pPr marL="96837" indent="0">
              <a:spcBef>
                <a:spcPts val="60"/>
              </a:spcBef>
              <a:buNone/>
            </a:pPr>
            <a:endParaRPr lang="en-IN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A recent survey says that 80% of the data created in the world are unstructured.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One challenge is how we can store and process this big amount of data. Later on slide we discuss the top technologies used to store and analyse Big </a:t>
            </a:r>
            <a:r>
              <a:rPr lang="en-IN" sz="2800" dirty="0" smtClean="0"/>
              <a:t>Data.</a:t>
            </a: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/>
              <a:t>Apache </a:t>
            </a:r>
            <a:r>
              <a:rPr lang="en-IN" b="1" dirty="0" err="1"/>
              <a:t>Hadoop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73" y="957072"/>
            <a:ext cx="8516409" cy="53340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Apache </a:t>
            </a:r>
            <a:r>
              <a:rPr lang="en-IN" sz="2800" dirty="0" err="1"/>
              <a:t>Hadoop</a:t>
            </a:r>
            <a:r>
              <a:rPr lang="en-IN" sz="2800" dirty="0"/>
              <a:t> is a java based free software framework that can effectively store large amount of data in a cluster.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This framework runs in parallel on a cluster and has an ability to allow us to process data across all </a:t>
            </a:r>
            <a:r>
              <a:rPr lang="en-IN" sz="2800" dirty="0" smtClean="0"/>
              <a:t>nodes.</a:t>
            </a:r>
          </a:p>
          <a:p>
            <a:pPr indent="-246063">
              <a:spcBef>
                <a:spcPts val="60"/>
              </a:spcBef>
            </a:pPr>
            <a:endParaRPr lang="en-IN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 err="1"/>
              <a:t>Hadoop</a:t>
            </a:r>
            <a:r>
              <a:rPr lang="en-IN" sz="2800" dirty="0"/>
              <a:t> Distributed File System (HDFS) is the storage system of </a:t>
            </a:r>
            <a:r>
              <a:rPr lang="en-IN" sz="2800" dirty="0" err="1"/>
              <a:t>Hadoop</a:t>
            </a:r>
            <a:r>
              <a:rPr lang="en-IN" sz="2800" dirty="0"/>
              <a:t> which splits big data and distribute across many nodes in a cluster.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018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Hadoop</a:t>
            </a:r>
            <a:r>
              <a:rPr lang="en-US" b="1" dirty="0"/>
              <a:t> Ecosystem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HADOOP-ECOSYSTEM-Edurek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619" y="969819"/>
            <a:ext cx="8312726" cy="53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5723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err="1" smtClean="0"/>
              <a:t>Hadoop</a:t>
            </a:r>
            <a:r>
              <a:rPr lang="en-IN" b="1" dirty="0" smtClean="0"/>
              <a:t> Ecosystem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Content Placeholder 8" descr="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896446" y="1260764"/>
            <a:ext cx="7845771" cy="4890654"/>
          </a:xfrm>
        </p:spPr>
      </p:pic>
    </p:spTree>
    <p:extLst>
      <p:ext uri="{BB962C8B-B14F-4D97-AF65-F5344CB8AC3E}">
        <p14:creationId xmlns:p14="http://schemas.microsoft.com/office/powerpoint/2010/main" xmlns="" val="352143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HDFS Architecture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hdfs_architectu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15636" y="1066800"/>
            <a:ext cx="8021782" cy="5084618"/>
          </a:xfrm>
        </p:spPr>
      </p:pic>
    </p:spTree>
    <p:extLst>
      <p:ext uri="{BB962C8B-B14F-4D97-AF65-F5344CB8AC3E}">
        <p14:creationId xmlns:p14="http://schemas.microsoft.com/office/powerpoint/2010/main" xmlns="" val="29805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YARN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77" y="1039090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YARN – Yet Another Resource </a:t>
            </a:r>
            <a:r>
              <a:rPr lang="en-IN" sz="2800" dirty="0" smtClean="0"/>
              <a:t>Manager.</a:t>
            </a:r>
          </a:p>
          <a:p>
            <a:pPr indent="-246063">
              <a:spcBef>
                <a:spcPts val="60"/>
              </a:spcBef>
            </a:pPr>
            <a:endParaRPr lang="en-IN" sz="2800" dirty="0"/>
          </a:p>
          <a:p>
            <a:pPr indent="-246063">
              <a:spcBef>
                <a:spcPts val="60"/>
              </a:spcBef>
            </a:pPr>
            <a:r>
              <a:rPr lang="en-IN" sz="2800" dirty="0"/>
              <a:t>Apache </a:t>
            </a:r>
            <a:r>
              <a:rPr lang="en-IN" sz="2800" dirty="0" err="1"/>
              <a:t>Hadoop</a:t>
            </a:r>
            <a:r>
              <a:rPr lang="en-IN" sz="2800" dirty="0"/>
              <a:t> YARN is the resource management and job scheduling technology in the open source </a:t>
            </a:r>
            <a:r>
              <a:rPr lang="en-IN" sz="2800" dirty="0" err="1"/>
              <a:t>Hadoop</a:t>
            </a:r>
            <a:r>
              <a:rPr lang="en-IN" sz="2800" dirty="0"/>
              <a:t> distributed processing framework.</a:t>
            </a:r>
          </a:p>
          <a:p>
            <a:pPr indent="-246063">
              <a:spcBef>
                <a:spcPts val="60"/>
              </a:spcBef>
            </a:pPr>
            <a:endParaRPr lang="en-IN" sz="2800" dirty="0" smtClean="0"/>
          </a:p>
          <a:p>
            <a:pPr indent="-246063">
              <a:spcBef>
                <a:spcPts val="60"/>
              </a:spcBef>
            </a:pPr>
            <a:r>
              <a:rPr lang="en-IN" sz="2800" dirty="0"/>
              <a:t>YARN is responsible for allocating system resources to the various applications running in a </a:t>
            </a:r>
            <a:r>
              <a:rPr lang="en-IN" sz="2800" dirty="0" err="1"/>
              <a:t>Hadoop</a:t>
            </a:r>
            <a:r>
              <a:rPr lang="en-IN" sz="2800" dirty="0"/>
              <a:t> cluster and scheduling tasks to be executed on different cluster nodes.</a:t>
            </a:r>
          </a:p>
          <a:p>
            <a:pPr marL="96837" indent="0">
              <a:spcBef>
                <a:spcPts val="60"/>
              </a:spcBef>
              <a:buNone/>
            </a:pPr>
            <a:endParaRPr lang="en-IN" sz="2800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916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YARN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Yarn-Architec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055" y="1066800"/>
            <a:ext cx="8423563" cy="515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439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Map Reduce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05" y="1080654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b="1" dirty="0" err="1">
                <a:solidFill>
                  <a:srgbClr val="002060"/>
                </a:solidFill>
                <a:latin typeface="Calibri" pitchFamily="34" charset="0"/>
              </a:rPr>
              <a:t>MapReduce</a:t>
            </a:r>
            <a:r>
              <a:rPr lang="en-IN" sz="28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IN" sz="2800" dirty="0">
                <a:latin typeface="Calibri" pitchFamily="34" charset="0"/>
              </a:rPr>
              <a:t>is a programming model and an associated implementation for </a:t>
            </a:r>
            <a:r>
              <a:rPr lang="en-IN" sz="2800" dirty="0">
                <a:solidFill>
                  <a:srgbClr val="002060"/>
                </a:solidFill>
                <a:latin typeface="Calibri" pitchFamily="34" charset="0"/>
              </a:rPr>
              <a:t>processing and generating large data sets.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>
                <a:latin typeface="Calibri" pitchFamily="34" charset="0"/>
              </a:rPr>
              <a:t>Users specify a </a:t>
            </a:r>
            <a:r>
              <a:rPr lang="en-IN" sz="2800" dirty="0">
                <a:solidFill>
                  <a:srgbClr val="002060"/>
                </a:solidFill>
                <a:latin typeface="Calibri" pitchFamily="34" charset="0"/>
              </a:rPr>
              <a:t>map</a:t>
            </a:r>
            <a:r>
              <a:rPr lang="en-IN" sz="2800" i="1" dirty="0">
                <a:latin typeface="Calibri" pitchFamily="34" charset="0"/>
              </a:rPr>
              <a:t> </a:t>
            </a:r>
            <a:r>
              <a:rPr lang="en-IN" sz="2800" dirty="0">
                <a:latin typeface="Calibri" pitchFamily="34" charset="0"/>
              </a:rPr>
              <a:t>function that processes a key/value pair to generate a set of intermediate key/value pairs, and a </a:t>
            </a:r>
            <a:r>
              <a:rPr lang="en-IN" sz="2800" dirty="0">
                <a:solidFill>
                  <a:srgbClr val="002060"/>
                </a:solidFill>
                <a:latin typeface="Calibri" pitchFamily="34" charset="0"/>
              </a:rPr>
              <a:t>reduce</a:t>
            </a:r>
            <a:r>
              <a:rPr lang="en-IN" sz="2800" i="1" dirty="0">
                <a:latin typeface="Calibri" pitchFamily="34" charset="0"/>
              </a:rPr>
              <a:t> </a:t>
            </a:r>
            <a:r>
              <a:rPr lang="en-IN" sz="2800" dirty="0">
                <a:latin typeface="Calibri" pitchFamily="34" charset="0"/>
              </a:rPr>
              <a:t>function that merges all intermediate values associated with the same intermediate key</a:t>
            </a: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305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8763000" cy="53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634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Map Reduce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main-qimg-4890d69d7be8bc27839dfd5c5c82e4a5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8474"/>
            <a:ext cx="8575964" cy="46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959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 err="1"/>
              <a:t>NoSQL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68" y="1080654"/>
            <a:ext cx="8516409" cy="5105400"/>
          </a:xfrm>
        </p:spPr>
        <p:txBody>
          <a:bodyPr>
            <a:noAutofit/>
          </a:bodyPr>
          <a:lstStyle/>
          <a:p>
            <a:r>
              <a:rPr lang="en-IN" sz="2800" dirty="0"/>
              <a:t>While the traditional SQL can be effectively used to handle large amount of structured data, we need </a:t>
            </a:r>
            <a:r>
              <a:rPr lang="en-IN" sz="2800" dirty="0" err="1"/>
              <a:t>NoSQL</a:t>
            </a:r>
            <a:r>
              <a:rPr lang="en-IN" sz="2800" dirty="0"/>
              <a:t> (Not Only SQL) to handle unstructured data.</a:t>
            </a:r>
          </a:p>
          <a:p>
            <a:endParaRPr lang="en-IN" sz="2800" dirty="0" smtClean="0"/>
          </a:p>
          <a:p>
            <a:r>
              <a:rPr lang="en-IN" sz="2800" dirty="0" err="1"/>
              <a:t>NoSQL</a:t>
            </a:r>
            <a:r>
              <a:rPr lang="en-IN" sz="2800" dirty="0"/>
              <a:t> databases store unstructured data with no particular </a:t>
            </a:r>
            <a:r>
              <a:rPr lang="en-IN" sz="2800" dirty="0" smtClean="0"/>
              <a:t>schema</a:t>
            </a:r>
          </a:p>
          <a:p>
            <a:endParaRPr lang="en-IN" sz="2800" dirty="0"/>
          </a:p>
          <a:p>
            <a:r>
              <a:rPr lang="en-IN" sz="2800" dirty="0"/>
              <a:t>Each row can have its own set of column values. </a:t>
            </a:r>
            <a:r>
              <a:rPr lang="en-IN" sz="2800" dirty="0" err="1"/>
              <a:t>NoSQL</a:t>
            </a:r>
            <a:r>
              <a:rPr lang="en-IN" sz="2800" dirty="0"/>
              <a:t> gives better performance in storing massive amount of </a:t>
            </a:r>
            <a:r>
              <a:rPr lang="en-IN" sz="2800" dirty="0" smtClean="0"/>
              <a:t>data.</a:t>
            </a:r>
            <a:endParaRPr lang="en-IN" sz="2800" dirty="0"/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197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err="1" smtClean="0"/>
              <a:t>NoSQL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5_things_you_must_consider_before_nosq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763" y="1025235"/>
            <a:ext cx="8516937" cy="51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133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Hive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68" y="1039091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This is a distributed data management for </a:t>
            </a:r>
            <a:r>
              <a:rPr lang="en-IN" sz="2800" dirty="0" err="1"/>
              <a:t>Hadoop</a:t>
            </a:r>
            <a:r>
              <a:rPr lang="en-IN" sz="2800" dirty="0" smtClean="0"/>
              <a:t>.</a:t>
            </a:r>
            <a:endParaRPr lang="en-US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This supports SQL-like query option </a:t>
            </a:r>
            <a:r>
              <a:rPr lang="en-IN" sz="2800" dirty="0" err="1"/>
              <a:t>HiveSQL</a:t>
            </a:r>
            <a:r>
              <a:rPr lang="en-IN" sz="2800" dirty="0"/>
              <a:t> (HSQL) to access big data.</a:t>
            </a:r>
          </a:p>
          <a:p>
            <a:pPr indent="-246063">
              <a:spcBef>
                <a:spcPts val="60"/>
              </a:spcBef>
            </a:pPr>
            <a:endParaRPr lang="en-IN" sz="2800" dirty="0" smtClean="0"/>
          </a:p>
          <a:p>
            <a:pPr indent="-246063">
              <a:spcBef>
                <a:spcPts val="60"/>
              </a:spcBef>
            </a:pPr>
            <a:r>
              <a:rPr lang="en-IN" sz="2800" dirty="0"/>
              <a:t>This can be primarily used for Data mining purpose. This runs on top of </a:t>
            </a:r>
            <a:r>
              <a:rPr lang="en-IN" sz="2800" dirty="0" err="1"/>
              <a:t>Hadoop</a:t>
            </a:r>
            <a:r>
              <a:rPr lang="en-IN" sz="2800" dirty="0"/>
              <a:t>.</a:t>
            </a:r>
          </a:p>
          <a:p>
            <a:pPr marL="96837" indent="0">
              <a:spcBef>
                <a:spcPts val="60"/>
              </a:spcBef>
              <a:buNone/>
            </a:pPr>
            <a:endParaRPr lang="en-IN" sz="2800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850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Apache Spark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122218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b="1" dirty="0"/>
              <a:t>Apache Spark </a:t>
            </a:r>
            <a:r>
              <a:rPr lang="en-IN" sz="2800" dirty="0"/>
              <a:t>is a big data analytics framework that was originally developed at the University of California, Berkeley's </a:t>
            </a:r>
            <a:r>
              <a:rPr lang="en-IN" sz="2800" dirty="0" err="1"/>
              <a:t>AMPLab</a:t>
            </a:r>
            <a:r>
              <a:rPr lang="en-IN" sz="2800" dirty="0"/>
              <a:t>, in 2012. Since then, it has gained a lot of attraction both in academia and in </a:t>
            </a:r>
            <a:r>
              <a:rPr lang="en-IN" sz="2800" dirty="0" smtClean="0"/>
              <a:t>industry.</a:t>
            </a:r>
          </a:p>
          <a:p>
            <a:pPr indent="-246063">
              <a:spcBef>
                <a:spcPts val="60"/>
              </a:spcBef>
            </a:pPr>
            <a:endParaRPr lang="en-IN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Apache Spark is a lightning-fast cluster computing technology, designed for fast </a:t>
            </a:r>
            <a:r>
              <a:rPr lang="en-IN" sz="2800" dirty="0" smtClean="0"/>
              <a:t>computation.</a:t>
            </a:r>
          </a:p>
          <a:p>
            <a:pPr indent="-246063">
              <a:spcBef>
                <a:spcPts val="60"/>
              </a:spcBef>
            </a:pPr>
            <a:endParaRPr lang="en-IN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Apache Spark is a lightning-fast cluster computing technology, designed for fast computation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22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Cassandra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23" y="1011381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Apache Cassandra is highly scalable, distributed and high-performance </a:t>
            </a:r>
            <a:r>
              <a:rPr lang="en-IN" sz="2800" dirty="0" err="1"/>
              <a:t>NoSQL</a:t>
            </a:r>
            <a:r>
              <a:rPr lang="en-IN" sz="2800" dirty="0"/>
              <a:t> database. Cassandra is designed to handle a huge amount of data.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Cassandra handles the huge amount of data with its distributed </a:t>
            </a:r>
            <a:r>
              <a:rPr lang="en-IN" sz="2800" dirty="0" smtClean="0"/>
              <a:t>architecture.</a:t>
            </a:r>
          </a:p>
          <a:p>
            <a:pPr indent="-246063">
              <a:spcBef>
                <a:spcPts val="60"/>
              </a:spcBef>
            </a:pPr>
            <a:endParaRPr lang="en-IN" sz="2800" dirty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/>
              <a:t>Data is placed on different machines with more than one replication factor that provides high availability and no single point of failure. 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394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Cassandra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021116_0444_WhatisApach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7128" y="1019608"/>
            <a:ext cx="5570187" cy="283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309" y="4246125"/>
            <a:ext cx="78555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the image above, circles are Cassandra nodes and lines between the circles shows distributed architecture, </a:t>
            </a:r>
            <a:r>
              <a:rPr lang="en-IN" sz="2800" dirty="0" smtClean="0"/>
              <a:t>while </a:t>
            </a:r>
            <a:r>
              <a:rPr lang="en-IN" sz="2800" dirty="0"/>
              <a:t>the client is sending data to the node</a:t>
            </a:r>
          </a:p>
        </p:txBody>
      </p:sp>
    </p:spTree>
    <p:extLst>
      <p:ext uri="{BB962C8B-B14F-4D97-AF65-F5344CB8AC3E}">
        <p14:creationId xmlns:p14="http://schemas.microsoft.com/office/powerpoint/2010/main" xmlns="" val="183011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 err="1"/>
              <a:t>HBase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122218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 err="1"/>
              <a:t>HBase</a:t>
            </a:r>
            <a:r>
              <a:rPr lang="en-IN" sz="2800" dirty="0"/>
              <a:t> is an open source, distributed database, developed by Apache Software </a:t>
            </a:r>
            <a:r>
              <a:rPr lang="en-IN" sz="2800" dirty="0" smtClean="0"/>
              <a:t>foundation.</a:t>
            </a:r>
          </a:p>
          <a:p>
            <a:pPr indent="-246063">
              <a:spcBef>
                <a:spcPts val="60"/>
              </a:spcBef>
            </a:pPr>
            <a:endParaRPr lang="en-IN" sz="2800" dirty="0"/>
          </a:p>
          <a:p>
            <a:pPr indent="-246063">
              <a:spcBef>
                <a:spcPts val="60"/>
              </a:spcBef>
            </a:pPr>
            <a:r>
              <a:rPr lang="en-IN" sz="2800" dirty="0"/>
              <a:t>Initially, it was Google Big Table, afterwards it was re-named as </a:t>
            </a:r>
            <a:r>
              <a:rPr lang="en-IN" sz="2800" dirty="0" err="1"/>
              <a:t>HBase</a:t>
            </a:r>
            <a:r>
              <a:rPr lang="en-IN" sz="2800" dirty="0"/>
              <a:t> and is primarily written in </a:t>
            </a:r>
            <a:r>
              <a:rPr lang="en-IN" sz="2800" dirty="0" smtClean="0"/>
              <a:t>Java.</a:t>
            </a:r>
          </a:p>
          <a:p>
            <a:pPr indent="-246063">
              <a:spcBef>
                <a:spcPts val="60"/>
              </a:spcBef>
            </a:pPr>
            <a:endParaRPr lang="en-IN" sz="2800" dirty="0"/>
          </a:p>
          <a:p>
            <a:pPr indent="-246063">
              <a:spcBef>
                <a:spcPts val="60"/>
              </a:spcBef>
            </a:pPr>
            <a:r>
              <a:rPr lang="en-IN" sz="2800" dirty="0" err="1"/>
              <a:t>HBase</a:t>
            </a:r>
            <a:r>
              <a:rPr lang="en-IN" sz="2800" dirty="0"/>
              <a:t> can store massive amounts of data from terabytes to </a:t>
            </a:r>
            <a:r>
              <a:rPr lang="en-IN" sz="2800" dirty="0" smtClean="0"/>
              <a:t>petabytes.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23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err="1" smtClean="0"/>
              <a:t>HBase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Facebook-HBase-Solution-HBase-Tutorial-Edureka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27" y="1136073"/>
            <a:ext cx="7762875" cy="505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598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Spark Streaming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569" y="1025236"/>
            <a:ext cx="8516409" cy="5181599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Spark Streaming is an extension of the core Spark API that enables scalable, high-throughput, fault-tolerant stream processing of live data streams.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marL="342900" lvl="1" indent="-246063">
              <a:spcBef>
                <a:spcPts val="60"/>
              </a:spcBef>
              <a:buBlip>
                <a:blip r:embed="rId2"/>
              </a:buBlip>
            </a:pPr>
            <a:r>
              <a:rPr lang="en-US" dirty="0"/>
              <a:t>Streaming data input from HDFS, Kafka, Flume, TCP sockets, Kinesis, etc. 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800" dirty="0"/>
              <a:t>Spark ML (Machine Learning) functions and </a:t>
            </a:r>
            <a:r>
              <a:rPr lang="en-US" sz="2800" dirty="0" err="1"/>
              <a:t>GraphX</a:t>
            </a:r>
            <a:r>
              <a:rPr lang="en-US" sz="2800" dirty="0"/>
              <a:t> graph processing algorithms are fully applicable to streaming data </a:t>
            </a:r>
            <a:r>
              <a:rPr lang="en-US" sz="2800" dirty="0">
                <a:latin typeface="Calibri" pitchFamily="34" charset="0"/>
              </a:rPr>
              <a:t>.</a:t>
            </a:r>
            <a:endParaRPr lang="en-US" sz="2800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803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610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9393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Spark Streaming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11" name="Picture 2" descr="C:\Users\HOME\Desktop\BIGDATA_Notes\streaming-arch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1439" y="1167059"/>
            <a:ext cx="7143921" cy="26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917" y="3976255"/>
            <a:ext cx="6528276" cy="2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606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Spark </a:t>
            </a:r>
            <a:r>
              <a:rPr lang="en-IN" dirty="0" err="1"/>
              <a:t>MLlib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094509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/>
              <a:t>Spark </a:t>
            </a:r>
            <a:r>
              <a:rPr lang="en-IN" sz="2800" dirty="0" err="1"/>
              <a:t>MLlib</a:t>
            </a:r>
            <a:r>
              <a:rPr lang="en-IN" sz="2800" dirty="0"/>
              <a:t> is a </a:t>
            </a:r>
            <a:r>
              <a:rPr lang="en-IN" sz="2800" dirty="0" smtClean="0"/>
              <a:t>distributed machine-learning </a:t>
            </a:r>
            <a:r>
              <a:rPr lang="en-IN" sz="2800" dirty="0"/>
              <a:t>framework on top of Spark </a:t>
            </a:r>
            <a:r>
              <a:rPr lang="en-IN" sz="2800" dirty="0" smtClean="0"/>
              <a:t>Core.</a:t>
            </a:r>
          </a:p>
          <a:p>
            <a:pPr indent="-246063">
              <a:spcBef>
                <a:spcPts val="60"/>
              </a:spcBef>
            </a:pPr>
            <a:endParaRPr lang="en-IN" sz="2800" dirty="0"/>
          </a:p>
          <a:p>
            <a:pPr indent="-246063">
              <a:spcBef>
                <a:spcPts val="60"/>
              </a:spcBef>
            </a:pPr>
            <a:r>
              <a:rPr lang="en-IN" sz="2800" dirty="0" err="1"/>
              <a:t>MLlib</a:t>
            </a:r>
            <a:r>
              <a:rPr lang="en-IN" sz="2800" dirty="0"/>
              <a:t> is Spark's scalable machine learning library consisting of common learning algorithms and utilities, including classification, regression, clustering, collaborative filtering, dimensionality </a:t>
            </a:r>
            <a:r>
              <a:rPr lang="en-IN" sz="2800" dirty="0" smtClean="0"/>
              <a:t>reduction.</a:t>
            </a: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400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Spark </a:t>
            </a:r>
            <a:r>
              <a:rPr lang="en-IN" b="1" dirty="0" err="1" smtClean="0"/>
              <a:t>Mllib</a:t>
            </a:r>
            <a:r>
              <a:rPr lang="en-IN" b="1" dirty="0" smtClean="0"/>
              <a:t> Component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251" r="-3430" b="-7227"/>
          <a:stretch>
            <a:fillRect/>
          </a:stretch>
        </p:blipFill>
        <p:spPr bwMode="auto">
          <a:xfrm>
            <a:off x="355600" y="955964"/>
            <a:ext cx="8516938" cy="538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4107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dirty="0"/>
              <a:t>Spark </a:t>
            </a:r>
            <a:r>
              <a:rPr lang="en-IN" dirty="0" err="1"/>
              <a:t>GraphX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14" y="1122218"/>
            <a:ext cx="8516409" cy="5105400"/>
          </a:xfrm>
        </p:spPr>
        <p:txBody>
          <a:bodyPr>
            <a:noAutofit/>
          </a:bodyPr>
          <a:lstStyle/>
          <a:p>
            <a:pPr indent="-246063">
              <a:spcBef>
                <a:spcPts val="60"/>
              </a:spcBef>
            </a:pPr>
            <a:r>
              <a:rPr lang="en-IN" sz="2800" dirty="0" err="1"/>
              <a:t>GraphX</a:t>
            </a:r>
            <a:r>
              <a:rPr lang="en-IN" sz="2800" dirty="0"/>
              <a:t> is a new component in Spark for graphs and graph-parallel computation. At a high level, </a:t>
            </a:r>
            <a:r>
              <a:rPr lang="en-IN" sz="2800" dirty="0" err="1"/>
              <a:t>GraphX</a:t>
            </a:r>
            <a:r>
              <a:rPr lang="en-IN" sz="2800" dirty="0"/>
              <a:t> extends the Spark RDD by introducing a new graph abstraction.</a:t>
            </a:r>
          </a:p>
          <a:p>
            <a:pPr indent="-246063">
              <a:spcBef>
                <a:spcPts val="60"/>
              </a:spcBef>
            </a:pPr>
            <a:endParaRPr lang="en-US" sz="2800" dirty="0" smtClean="0"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 err="1"/>
              <a:t>GraphX</a:t>
            </a:r>
            <a:r>
              <a:rPr lang="en-IN" sz="2800" dirty="0"/>
              <a:t> reuses Spark RDD concept, simplifies graph analytics tasks, provides the ability to make operations on a directed </a:t>
            </a:r>
            <a:r>
              <a:rPr lang="en-IN" sz="2800" dirty="0" err="1"/>
              <a:t>multigraph</a:t>
            </a:r>
            <a:r>
              <a:rPr lang="en-IN" sz="2800" dirty="0"/>
              <a:t> with properties attached to each vertex and </a:t>
            </a:r>
            <a:r>
              <a:rPr lang="en-IN" sz="2800" dirty="0" smtClean="0"/>
              <a:t>edge</a:t>
            </a:r>
            <a:r>
              <a:rPr lang="en-US" sz="2800" dirty="0">
                <a:latin typeface="Calibri" pitchFamily="34" charset="0"/>
              </a:rPr>
              <a:t>.</a:t>
            </a:r>
            <a:endParaRPr lang="en-IN" sz="2800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059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IN" b="1" dirty="0" smtClean="0"/>
              <a:t>Spark </a:t>
            </a:r>
            <a:r>
              <a:rPr lang="en-IN" b="1" dirty="0" err="1" smtClean="0"/>
              <a:t>GraphX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C:\Users\HOME\Desktop\BIGDATA_Notes\graph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85455"/>
            <a:ext cx="7772400" cy="48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856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33462"/>
            <a:ext cx="8610600" cy="50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75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23949"/>
            <a:ext cx="8534400" cy="50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03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3437"/>
            <a:ext cx="861060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72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52500"/>
            <a:ext cx="8763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4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5362"/>
            <a:ext cx="8610600" cy="51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55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381000"/>
            <a:ext cx="8915400" cy="5867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7711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562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91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610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72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100"/>
            <a:ext cx="8610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13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066808"/>
            <a:ext cx="7777162" cy="43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54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610600" cy="53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00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62000"/>
            <a:ext cx="8762999" cy="5410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83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53330"/>
            <a:ext cx="8458200" cy="50712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58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14400"/>
            <a:ext cx="8458200" cy="5257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56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009650"/>
            <a:ext cx="73056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09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9150"/>
            <a:ext cx="8610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6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62000"/>
            <a:ext cx="8458200" cy="5486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95077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Hadoop HDFS</a:t>
            </a:r>
            <a:endParaRPr lang="en-US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552" y="4847771"/>
            <a:ext cx="1367971" cy="149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2362200" cy="217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 err="1"/>
              <a:t>Hadoop</a:t>
            </a:r>
            <a:r>
              <a:rPr lang="en-US" dirty="0"/>
              <a:t> HDFS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89" y="1074747"/>
            <a:ext cx="8516409" cy="5105400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Hadoop</a:t>
            </a:r>
            <a:r>
              <a:rPr lang="en-US" sz="2000" dirty="0" smtClean="0"/>
              <a:t> distributed File System (based on Google File System (GFS) paper, 2004)</a:t>
            </a:r>
          </a:p>
          <a:p>
            <a:pPr lvl="1"/>
            <a:r>
              <a:rPr lang="en-US" sz="2000" dirty="0" smtClean="0"/>
              <a:t>Serves as the distributed file system for most tools in the </a:t>
            </a:r>
            <a:r>
              <a:rPr lang="en-US" sz="2000" dirty="0" err="1" smtClean="0"/>
              <a:t>Hadoop</a:t>
            </a:r>
            <a:r>
              <a:rPr lang="en-US" sz="2000" dirty="0" smtClean="0"/>
              <a:t> ecosystem</a:t>
            </a:r>
          </a:p>
          <a:p>
            <a:pPr lvl="1"/>
            <a:r>
              <a:rPr lang="en-US" sz="2000" dirty="0" smtClean="0"/>
              <a:t>Scalability for large data sets </a:t>
            </a:r>
          </a:p>
          <a:p>
            <a:pPr lvl="1"/>
            <a:r>
              <a:rPr lang="en-US" sz="2000" dirty="0" smtClean="0"/>
              <a:t>Reliability to cope with hardware failures 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HDFS good for:</a:t>
            </a:r>
          </a:p>
          <a:p>
            <a:pPr lvl="1"/>
            <a:r>
              <a:rPr lang="en-US" sz="2000" dirty="0" smtClean="0"/>
              <a:t>Large files</a:t>
            </a:r>
          </a:p>
          <a:p>
            <a:pPr lvl="1"/>
            <a:r>
              <a:rPr lang="en-US" sz="2000" dirty="0" smtClean="0"/>
              <a:t>Streaming data</a:t>
            </a:r>
          </a:p>
          <a:p>
            <a:r>
              <a:rPr lang="en-US" sz="2000" dirty="0" smtClean="0"/>
              <a:t>Not good for:</a:t>
            </a:r>
          </a:p>
          <a:p>
            <a:pPr lvl="1"/>
            <a:r>
              <a:rPr lang="en-US" sz="2000" dirty="0" smtClean="0"/>
              <a:t>Lots of small files</a:t>
            </a:r>
          </a:p>
          <a:p>
            <a:pPr lvl="1"/>
            <a:r>
              <a:rPr lang="en-US" sz="2000" dirty="0" smtClean="0"/>
              <a:t>Random access to files</a:t>
            </a:r>
          </a:p>
          <a:p>
            <a:pPr lvl="1"/>
            <a:r>
              <a:rPr lang="en-US" sz="2000" dirty="0" smtClean="0"/>
              <a:t>Low latency access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11" y="232012"/>
            <a:ext cx="11000095" cy="529988"/>
          </a:xfrm>
        </p:spPr>
        <p:txBody>
          <a:bodyPr>
            <a:noAutofit/>
          </a:bodyPr>
          <a:lstStyle/>
          <a:p>
            <a:r>
              <a:rPr lang="en-US" sz="3200" dirty="0"/>
              <a:t>Design of </a:t>
            </a:r>
            <a:r>
              <a:rPr lang="en-US" sz="3200" dirty="0" err="1"/>
              <a:t>Hadoop</a:t>
            </a:r>
            <a:r>
              <a:rPr lang="en-US" sz="3200" dirty="0"/>
              <a:t> Distributed </a:t>
            </a:r>
            <a:r>
              <a:rPr lang="en-US" sz="3200" dirty="0" smtClean="0"/>
              <a:t>title System(HDFS)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89" y="1074747"/>
            <a:ext cx="8516409" cy="5105400"/>
          </a:xfrm>
        </p:spPr>
        <p:txBody>
          <a:bodyPr>
            <a:noAutofit/>
          </a:bodyPr>
          <a:lstStyle/>
          <a:p>
            <a:r>
              <a:rPr lang="en-US" sz="2800" dirty="0"/>
              <a:t>Master-Slave design</a:t>
            </a:r>
          </a:p>
          <a:p>
            <a:r>
              <a:rPr lang="en-US" sz="2800" dirty="0"/>
              <a:t>Master Node</a:t>
            </a:r>
          </a:p>
          <a:p>
            <a:pPr lvl="1"/>
            <a:r>
              <a:rPr lang="en-US" dirty="0"/>
              <a:t>Single </a:t>
            </a:r>
            <a:r>
              <a:rPr lang="en-US" dirty="0" err="1"/>
              <a:t>NameNode</a:t>
            </a:r>
            <a:r>
              <a:rPr lang="en-US" dirty="0"/>
              <a:t> for managing metadata</a:t>
            </a:r>
          </a:p>
          <a:p>
            <a:r>
              <a:rPr lang="en-US" sz="2800" dirty="0"/>
              <a:t>Slave Nodes</a:t>
            </a:r>
          </a:p>
          <a:p>
            <a:pPr lvl="1"/>
            <a:r>
              <a:rPr lang="en-US" dirty="0"/>
              <a:t>Multiple </a:t>
            </a:r>
            <a:r>
              <a:rPr lang="en-US" dirty="0" err="1"/>
              <a:t>DataNodes</a:t>
            </a:r>
            <a:r>
              <a:rPr lang="en-US" dirty="0"/>
              <a:t> for storing data</a:t>
            </a:r>
          </a:p>
          <a:p>
            <a:r>
              <a:rPr lang="en-US" sz="2800" dirty="0"/>
              <a:t>Other</a:t>
            </a:r>
          </a:p>
          <a:p>
            <a:pPr lvl="1"/>
            <a:r>
              <a:rPr lang="en-US" dirty="0"/>
              <a:t>Secondary </a:t>
            </a:r>
            <a:r>
              <a:rPr lang="en-US" dirty="0" err="1"/>
              <a:t>NameNode</a:t>
            </a:r>
            <a:r>
              <a:rPr lang="en-US" dirty="0"/>
              <a:t> as a backup</a:t>
            </a: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722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HDFS Architecture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89" y="1074747"/>
            <a:ext cx="8516409" cy="5105400"/>
          </a:xfrm>
        </p:spPr>
        <p:txBody>
          <a:bodyPr>
            <a:noAutofit/>
          </a:bodyPr>
          <a:lstStyle/>
          <a:p>
            <a:pPr marL="96837" indent="0">
              <a:spcBef>
                <a:spcPts val="60"/>
              </a:spcBef>
              <a:buNone/>
            </a:pPr>
            <a:r>
              <a:rPr lang="en-US" sz="2800" b="1" dirty="0" err="1"/>
              <a:t>NameNode</a:t>
            </a:r>
            <a:r>
              <a:rPr lang="en-US" sz="2800" dirty="0"/>
              <a:t> keeps the metadata, the name, location and directory . </a:t>
            </a:r>
            <a:r>
              <a:rPr lang="en-US" sz="2800" b="1" dirty="0" err="1"/>
              <a:t>DataNode</a:t>
            </a:r>
            <a:r>
              <a:rPr lang="en-US" sz="2800" dirty="0"/>
              <a:t> provide storage for blocks of data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7"/>
          <a:stretch/>
        </p:blipFill>
        <p:spPr>
          <a:xfrm>
            <a:off x="657699" y="2204121"/>
            <a:ext cx="7449071" cy="39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662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File system Namespace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89" y="1074747"/>
            <a:ext cx="8516409" cy="5105400"/>
          </a:xfrm>
        </p:spPr>
        <p:txBody>
          <a:bodyPr>
            <a:noAutofit/>
          </a:bodyPr>
          <a:lstStyle/>
          <a:p>
            <a:r>
              <a:rPr lang="en-US" sz="2800" dirty="0"/>
              <a:t>Hierarchical file system with directories and files</a:t>
            </a:r>
          </a:p>
          <a:p>
            <a:r>
              <a:rPr lang="en-US" sz="2800" dirty="0"/>
              <a:t>Create, remove, move, rename etc.</a:t>
            </a:r>
          </a:p>
          <a:p>
            <a:r>
              <a:rPr lang="en-US" sz="2800" dirty="0" err="1"/>
              <a:t>Namenode</a:t>
            </a:r>
            <a:r>
              <a:rPr lang="en-US" sz="2800" dirty="0"/>
              <a:t> maintains the file system</a:t>
            </a:r>
          </a:p>
          <a:p>
            <a:r>
              <a:rPr lang="en-US" sz="2800" dirty="0"/>
              <a:t>Any meta information changes to the file system recorded by the </a:t>
            </a:r>
            <a:r>
              <a:rPr lang="en-US" sz="2800" dirty="0" err="1"/>
              <a:t>Namenode</a:t>
            </a:r>
            <a:r>
              <a:rPr lang="en-US" sz="2800" dirty="0"/>
              <a:t>.</a:t>
            </a:r>
          </a:p>
          <a:p>
            <a:r>
              <a:rPr lang="en-US" sz="2800" dirty="0"/>
              <a:t>An application can specify the number of replicas of the file needed: replication factor of the file. This information is stored in the </a:t>
            </a:r>
            <a:r>
              <a:rPr lang="en-US" sz="2800" dirty="0" err="1"/>
              <a:t>Namenode</a:t>
            </a:r>
            <a:r>
              <a:rPr lang="en-US" sz="2800" dirty="0"/>
              <a:t>.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061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 err="1"/>
              <a:t>Namenode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7" y="1016191"/>
            <a:ext cx="8516409" cy="5105400"/>
          </a:xfrm>
        </p:spPr>
        <p:txBody>
          <a:bodyPr>
            <a:no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Master</a:t>
            </a:r>
            <a:endParaRPr lang="en-US" sz="2800" dirty="0"/>
          </a:p>
          <a:p>
            <a:r>
              <a:rPr lang="en-US" sz="2800" dirty="0"/>
              <a:t>Manages </a:t>
            </a:r>
            <a:r>
              <a:rPr lang="en-US" sz="2800" dirty="0" err="1"/>
              <a:t>filesystem</a:t>
            </a:r>
            <a:r>
              <a:rPr lang="en-US" sz="2800" dirty="0"/>
              <a:t> namespace</a:t>
            </a:r>
          </a:p>
          <a:p>
            <a:r>
              <a:rPr lang="en-US" sz="2800" dirty="0"/>
              <a:t>Maintains </a:t>
            </a:r>
            <a:r>
              <a:rPr lang="en-US" sz="2800" dirty="0" err="1"/>
              <a:t>filesystem</a:t>
            </a:r>
            <a:r>
              <a:rPr lang="en-US" sz="2800" dirty="0"/>
              <a:t> tree and metadata-persistently on two files-namespace image and </a:t>
            </a:r>
            <a:r>
              <a:rPr lang="en-US" sz="2800" dirty="0" err="1"/>
              <a:t>editlog</a:t>
            </a:r>
            <a:endParaRPr lang="en-US" sz="2800" dirty="0"/>
          </a:p>
          <a:p>
            <a:r>
              <a:rPr lang="en-US" sz="2800" dirty="0"/>
              <a:t>Stores locations of blocks-but not persistently</a:t>
            </a:r>
          </a:p>
          <a:p>
            <a:r>
              <a:rPr lang="en-US" sz="2800" dirty="0"/>
              <a:t>Metadata – </a:t>
            </a:r>
            <a:r>
              <a:rPr lang="en-US" sz="2800" dirty="0" err="1"/>
              <a:t>inode</a:t>
            </a:r>
            <a:r>
              <a:rPr lang="en-US" sz="2800" dirty="0"/>
              <a:t> data and the list of blocks of each file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421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 err="1"/>
              <a:t>Datanodes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7" y="1016191"/>
            <a:ext cx="8516409" cy="5105400"/>
          </a:xfrm>
        </p:spPr>
        <p:txBody>
          <a:bodyPr>
            <a:noAutofit/>
          </a:bodyPr>
          <a:lstStyle/>
          <a:p>
            <a:r>
              <a:rPr lang="en-US" sz="2800" dirty="0"/>
              <a:t>Workhorses of the </a:t>
            </a:r>
            <a:r>
              <a:rPr lang="en-US" sz="2800" dirty="0" err="1"/>
              <a:t>filesystem</a:t>
            </a:r>
            <a:endParaRPr lang="en-US" sz="2800" dirty="0"/>
          </a:p>
          <a:p>
            <a:r>
              <a:rPr lang="en-US" sz="2800" dirty="0"/>
              <a:t>Store and retrieve blocks</a:t>
            </a:r>
          </a:p>
          <a:p>
            <a:r>
              <a:rPr lang="en-US" sz="2800" dirty="0"/>
              <a:t>Send </a:t>
            </a:r>
            <a:r>
              <a:rPr lang="en-US" sz="2800" dirty="0" err="1"/>
              <a:t>blockreports</a:t>
            </a:r>
            <a:r>
              <a:rPr lang="en-US" sz="2800" dirty="0"/>
              <a:t> to </a:t>
            </a:r>
            <a:r>
              <a:rPr lang="en-US" sz="2800" dirty="0" err="1"/>
              <a:t>Namenode</a:t>
            </a:r>
            <a:endParaRPr lang="en-US" sz="2800" dirty="0"/>
          </a:p>
          <a:p>
            <a:r>
              <a:rPr lang="en-US" sz="2800" dirty="0"/>
              <a:t>Do not use data protection mechanisms like RAID…use replication</a:t>
            </a:r>
          </a:p>
          <a:p>
            <a:r>
              <a:rPr lang="en-US" dirty="0" smtClean="0"/>
              <a:t>Startup-handshake:   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         </a:t>
            </a:r>
            <a:r>
              <a:rPr lang="en-US" dirty="0"/>
              <a:t>Namespace ID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         Software version</a:t>
            </a:r>
          </a:p>
          <a:p>
            <a:pPr marL="68580" indent="0">
              <a:buNone/>
            </a:pPr>
            <a:endParaRPr lang="en-US" sz="2800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94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Big Data </a:t>
            </a:r>
            <a:r>
              <a:rPr lang="en-US" sz="2200" b="1" dirty="0" smtClean="0">
                <a:solidFill>
                  <a:prstClr val="white"/>
                </a:solidFill>
              </a:rPr>
              <a:t>Computing</a:t>
            </a:r>
            <a:r>
              <a:rPr lang="en-US" sz="2200" b="1" dirty="0">
                <a:solidFill>
                  <a:prstClr val="white"/>
                </a:solidFill>
              </a:rPr>
              <a:t>-A practical </a:t>
            </a:r>
            <a:r>
              <a:rPr lang="en-US" sz="2200" b="1" dirty="0" smtClean="0">
                <a:solidFill>
                  <a:prstClr val="white"/>
                </a:solidFill>
              </a:rPr>
              <a:t>approach</a:t>
            </a:r>
            <a:endParaRPr lang="en-US" sz="2200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1" y="3568891"/>
            <a:ext cx="326826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handshake</a:t>
            </a:r>
            <a:r>
              <a:rPr lang="en-US" sz="2400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        Registration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        Storage ID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        Block Report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        Heartbeats</a:t>
            </a:r>
          </a:p>
          <a:p>
            <a:endParaRPr lang="en-IN" sz="2400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7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</a:t>
            </a:r>
            <a:r>
              <a:rPr lang="en-US" dirty="0"/>
              <a:t>node(s) fail?</a:t>
            </a:r>
            <a:br>
              <a:rPr lang="en-US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7" y="1016191"/>
            <a:ext cx="8516409" cy="5105400"/>
          </a:xfrm>
        </p:spPr>
        <p:txBody>
          <a:bodyPr>
            <a:noAutofit/>
          </a:bodyPr>
          <a:lstStyle/>
          <a:p>
            <a:pPr marL="96837" indent="0">
              <a:spcBef>
                <a:spcPts val="60"/>
              </a:spcBef>
              <a:buNone/>
            </a:pPr>
            <a:r>
              <a:rPr lang="en-US" sz="2800" dirty="0"/>
              <a:t>Replication of Blocks for fault tolerance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93" y="1801504"/>
            <a:ext cx="7165074" cy="41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260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Secondary </a:t>
            </a:r>
            <a:r>
              <a:rPr lang="en-US" dirty="0" err="1"/>
              <a:t>Namenode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7" y="1016191"/>
            <a:ext cx="8516409" cy="5105400"/>
          </a:xfrm>
        </p:spPr>
        <p:txBody>
          <a:bodyPr>
            <a:no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namenode</a:t>
            </a:r>
            <a:r>
              <a:rPr lang="en-US" sz="2800" dirty="0"/>
              <a:t> fails, the </a:t>
            </a:r>
            <a:r>
              <a:rPr lang="en-US" sz="2800" dirty="0" err="1"/>
              <a:t>filesystem</a:t>
            </a:r>
            <a:r>
              <a:rPr lang="en-US" sz="2800" dirty="0"/>
              <a:t> cannot be used</a:t>
            </a:r>
          </a:p>
          <a:p>
            <a:r>
              <a:rPr lang="en-US" sz="2800" dirty="0"/>
              <a:t>Two ways to make it resilient to failure: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800" dirty="0"/>
              <a:t>      Backup of files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800" dirty="0"/>
              <a:t>      Secondary </a:t>
            </a:r>
            <a:r>
              <a:rPr lang="en-US" sz="2800" dirty="0" err="1" smtClean="0"/>
              <a:t>Namenode</a:t>
            </a:r>
            <a:endParaRPr lang="en-US" sz="2800" dirty="0" smtClean="0"/>
          </a:p>
          <a:p>
            <a:pPr marL="1371600" lvl="3" indent="0">
              <a:buNone/>
            </a:pPr>
            <a:endParaRPr lang="en-US" sz="2800" dirty="0"/>
          </a:p>
          <a:p>
            <a:r>
              <a:rPr lang="en-US" sz="2800" dirty="0"/>
              <a:t>Periodically merge namespace image with </a:t>
            </a:r>
            <a:r>
              <a:rPr lang="en-US" sz="2800" dirty="0" err="1"/>
              <a:t>editlog</a:t>
            </a:r>
            <a:endParaRPr lang="en-US" sz="2800" dirty="0"/>
          </a:p>
          <a:p>
            <a:r>
              <a:rPr lang="en-US" sz="2800" dirty="0"/>
              <a:t>Runs on separate physical machine</a:t>
            </a:r>
          </a:p>
          <a:p>
            <a:pPr marL="1371600" lvl="3" indent="0">
              <a:buNone/>
            </a:pPr>
            <a:endParaRPr lang="en-US" sz="2800" dirty="0"/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936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dirty="0"/>
              <a:t>Secondary </a:t>
            </a:r>
            <a:r>
              <a:rPr lang="en-US" dirty="0" err="1"/>
              <a:t>Namenode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37" y="1016191"/>
            <a:ext cx="8516409" cy="5105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Has </a:t>
            </a:r>
            <a:r>
              <a:rPr lang="en-US" sz="2800" dirty="0"/>
              <a:t>a copy of metadata, which can be used to reconstruct state of the </a:t>
            </a:r>
            <a:r>
              <a:rPr lang="en-US" sz="2800" dirty="0" err="1"/>
              <a:t>namenode</a:t>
            </a:r>
            <a:endParaRPr lang="en-US" sz="2800" dirty="0"/>
          </a:p>
          <a:p>
            <a:r>
              <a:rPr lang="en-US" sz="2800" dirty="0"/>
              <a:t>Disadvantage: state lags that of the primary </a:t>
            </a:r>
            <a:r>
              <a:rPr lang="en-US" sz="2800" dirty="0" err="1"/>
              <a:t>namenode</a:t>
            </a:r>
            <a:endParaRPr lang="en-US" sz="2800" dirty="0"/>
          </a:p>
          <a:p>
            <a:r>
              <a:rPr lang="en-US" sz="2800" dirty="0"/>
              <a:t>Renamed as </a:t>
            </a:r>
            <a:r>
              <a:rPr lang="en-US" sz="2800" dirty="0" err="1"/>
              <a:t>CheckpointNode</a:t>
            </a:r>
            <a:r>
              <a:rPr lang="en-US" sz="2800" dirty="0"/>
              <a:t> (CN) in 0.21 release[1]</a:t>
            </a:r>
          </a:p>
          <a:p>
            <a:r>
              <a:rPr lang="en-US" sz="2800" dirty="0"/>
              <a:t>Periodic and is not continuous </a:t>
            </a:r>
          </a:p>
          <a:p>
            <a:r>
              <a:rPr lang="en-US" sz="2800" dirty="0"/>
              <a:t>If the </a:t>
            </a:r>
            <a:r>
              <a:rPr lang="en-US" sz="2800" dirty="0" err="1"/>
              <a:t>NameNode</a:t>
            </a:r>
            <a:r>
              <a:rPr lang="en-US" sz="2800" dirty="0"/>
              <a:t> dies, it does not take over the responsibilities of the NN </a:t>
            </a:r>
          </a:p>
          <a:p>
            <a:pPr marL="96837" indent="0">
              <a:spcBef>
                <a:spcPts val="60"/>
              </a:spcBef>
              <a:buNone/>
            </a:pP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0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-1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Big Data Analytics</a:t>
            </a:r>
            <a:endParaRPr lang="en-US" sz="2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707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87" y="762000"/>
            <a:ext cx="8124825" cy="5562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4568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116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MapReduce</a:t>
            </a:r>
            <a:endParaRPr lang="en-US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24439" y="4595591"/>
            <a:ext cx="41195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Dr. Rajiv Misra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252595"/>
                </a:solidFill>
                <a:latin typeface="Arial Narrow" panose="020B0606020202030204" pitchFamily="34" charset="0"/>
                <a:cs typeface="Arial" charset="0"/>
              </a:rPr>
              <a:t>Associate Professor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Dept. of Computer Science &amp; Engg.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Indian Institute of Technology Patna</a:t>
            </a:r>
            <a:endParaRPr lang="en-US" sz="2000" b="1" kern="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cs typeface="Arial" charset="0"/>
              </a:rPr>
              <a:t>rajivm@iitp.ac.in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552" y="4847771"/>
            <a:ext cx="1367971" cy="149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 t="30769"/>
          <a:stretch>
            <a:fillRect/>
          </a:stretch>
        </p:blipFill>
        <p:spPr bwMode="auto">
          <a:xfrm>
            <a:off x="228600" y="4114801"/>
            <a:ext cx="2362200" cy="2171700"/>
          </a:xfrm>
          <a:prstGeom prst="rect">
            <a:avLst/>
          </a:prstGeom>
          <a:noFill/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81050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237" y="1139952"/>
            <a:ext cx="8368863" cy="43434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MapReduce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is a programming model and an associated implementation for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processing and generating large data sets. </a:t>
            </a:r>
          </a:p>
          <a:p>
            <a:pPr algn="just">
              <a:lnSpc>
                <a:spcPct val="100000"/>
              </a:lnSpc>
            </a:pPr>
            <a:endParaRPr lang="en-IN" sz="26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Users specify a </a:t>
            </a:r>
            <a:r>
              <a:rPr lang="en-IN" sz="2600" b="1" i="1" dirty="0" smtClean="0">
                <a:solidFill>
                  <a:srgbClr val="FF0000"/>
                </a:solidFill>
                <a:latin typeface="Calibri" pitchFamily="34" charset="0"/>
              </a:rPr>
              <a:t>map</a:t>
            </a:r>
            <a:r>
              <a:rPr lang="en-IN" sz="2600" i="1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function that processes a key/value pair to generate a set of intermediate key/value pairs, and a </a:t>
            </a:r>
            <a:r>
              <a:rPr lang="en-IN" sz="2600" b="1" i="1" dirty="0" smtClean="0">
                <a:solidFill>
                  <a:srgbClr val="FF0000"/>
                </a:solidFill>
                <a:latin typeface="Calibri" pitchFamily="34" charset="0"/>
              </a:rPr>
              <a:t>reduce</a:t>
            </a:r>
            <a:r>
              <a:rPr lang="en-IN" sz="2600" i="1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function that merges all intermediate values associated with the same intermediate key. </a:t>
            </a:r>
          </a:p>
          <a:p>
            <a:pPr algn="just">
              <a:lnSpc>
                <a:spcPct val="100000"/>
              </a:lnSpc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 Many real world tasks are expressible in this model.</a:t>
            </a:r>
          </a:p>
          <a:p>
            <a:pPr algn="just">
              <a:lnSpc>
                <a:spcPct val="100000"/>
              </a:lnSpc>
            </a:pPr>
            <a:endParaRPr lang="en-IN" sz="26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59268"/>
          </a:xfrm>
        </p:spPr>
        <p:txBody>
          <a:bodyPr>
            <a:noAutofit/>
          </a:bodyPr>
          <a:lstStyle/>
          <a:p>
            <a:r>
              <a:rPr lang="en-US" b="1" dirty="0" smtClean="0"/>
              <a:t>Contd…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0775"/>
            <a:ext cx="8743950" cy="55538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Programs written in this functional style 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are automatically parallelized and executed </a:t>
            </a: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on a large cluster of commodity machines. 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The 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run-time system </a:t>
            </a: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takes care of the details of partitioning the input data, scheduling the program's execution across a set of machines, handling machine failures, and managing the required inter-machine communication. 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This allows programmers without any experience with parallel and distributed systems to easily utilize the resources of a large distributed system.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latin typeface="Calibri" pitchFamily="34" charset="0"/>
              </a:rPr>
              <a:t>A 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typical MapReduce computation processes </a:t>
            </a:r>
            <a:r>
              <a:rPr lang="en-IN" sz="2400" dirty="0" smtClean="0">
                <a:latin typeface="Calibri" pitchFamily="34" charset="0"/>
              </a:rPr>
              <a:t>many terabytes of data on thousands of machines. Hundreds of MapReduce programs have been implemented and upwards of one thousand MapReduce jobs are executed on Google's clusters every day.</a:t>
            </a:r>
          </a:p>
          <a:p>
            <a:pPr algn="just">
              <a:lnSpc>
                <a:spcPct val="100000"/>
              </a:lnSpc>
            </a:pPr>
            <a:endParaRPr lang="en-IN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endParaRPr lang="en-IN" sz="24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" y="0"/>
            <a:ext cx="7132320" cy="759267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0524" y="999375"/>
            <a:ext cx="7715776" cy="5172825"/>
          </a:xfrm>
        </p:spPr>
        <p:txBody>
          <a:bodyPr>
            <a:noAutofit/>
          </a:bodyPr>
          <a:lstStyle/>
          <a:p>
            <a:pPr indent="0" eaLnBrk="1" hangingPunct="1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Chunk Servers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File is split into contiguous chunks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Typically each chunk is 16-64MB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Each chunk replicated (usually 2x or 3x)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Try to keep replicas in different racks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endParaRPr lang="en-US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indent="0" eaLnBrk="1" hangingPunct="1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Master node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Als</a:t>
            </a:r>
            <a:r>
              <a:rPr lang="en-US" sz="2400" dirty="0" smtClean="0">
                <a:latin typeface="Calibri" pitchFamily="34" charset="0"/>
              </a:rPr>
              <a:t>o known as </a:t>
            </a: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Name Nodes in HDFS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Stores metadata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Might be replicated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endParaRPr lang="en-US" sz="2400" dirty="0" smtClean="0">
              <a:solidFill>
                <a:schemeClr val="tx1"/>
              </a:solidFill>
              <a:latin typeface="Calibri" pitchFamily="34" charset="0"/>
            </a:endParaRPr>
          </a:p>
          <a:p>
            <a:pPr indent="0" eaLnBrk="1" hangingPunct="1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Client library for file access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Talks to master to find chunk servers </a:t>
            </a:r>
          </a:p>
          <a:p>
            <a:pPr lvl="1" indent="0" eaLnBrk="1" hangingPunct="1">
              <a:lnSpc>
                <a:spcPct val="100000"/>
              </a:lnSpc>
              <a:spcBef>
                <a:spcPts val="6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itchFamily="34" charset="0"/>
              </a:rPr>
              <a:t>Connects directly to chunk servers to access data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Motivation for Map Reduce (Why)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74" y="1589458"/>
            <a:ext cx="8311485" cy="4700983"/>
          </a:xfrm>
        </p:spPr>
        <p:txBody>
          <a:bodyPr>
            <a:noAutofit/>
          </a:bodyPr>
          <a:lstStyle/>
          <a:p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Large-Scale Data Processing</a:t>
            </a:r>
          </a:p>
          <a:p>
            <a:pPr marL="725488" indent="-18891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Want to use 1000s of CPUs</a:t>
            </a:r>
          </a:p>
          <a:p>
            <a:pPr marL="725488" indent="-18891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But don’t want hassle of managing things</a:t>
            </a:r>
          </a:p>
          <a:p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r>
              <a:rPr lang="en-IN" sz="2600" b="1" dirty="0" err="1" smtClean="0">
                <a:solidFill>
                  <a:srgbClr val="FF0000"/>
                </a:solidFill>
                <a:latin typeface="Calibri" pitchFamily="34" charset="0"/>
              </a:rPr>
              <a:t>MapReduce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 Architecture provides</a:t>
            </a:r>
          </a:p>
          <a:p>
            <a:pPr marL="630238" indent="-9366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Automatic parallelization &amp; distribution</a:t>
            </a:r>
          </a:p>
          <a:p>
            <a:pPr marL="630238" indent="-9366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Fault tolerance</a:t>
            </a:r>
          </a:p>
          <a:p>
            <a:pPr marL="630238" indent="-9366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I/O scheduling</a:t>
            </a:r>
          </a:p>
          <a:p>
            <a:pPr marL="630238" indent="-93663"/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Monitoring &amp; status updates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MapReduce?</a:t>
            </a:r>
          </a:p>
        </p:txBody>
      </p:sp>
      <p:sp>
        <p:nvSpPr>
          <p:cNvPr id="17410" name="Content Placeholder 54"/>
          <p:cNvSpPr>
            <a:spLocks noGrp="1"/>
          </p:cNvSpPr>
          <p:nvPr>
            <p:ph idx="1"/>
          </p:nvPr>
        </p:nvSpPr>
        <p:spPr>
          <a:xfrm>
            <a:off x="304800" y="819158"/>
            <a:ext cx="8382000" cy="5505442"/>
          </a:xfrm>
        </p:spPr>
        <p:txBody>
          <a:bodyPr/>
          <a:lstStyle/>
          <a:p>
            <a:pPr marL="339725" indent="-339725" defTabSz="455613">
              <a:lnSpc>
                <a:spcPct val="110000"/>
              </a:lnSpc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dirty="0" smtClean="0">
                <a:latin typeface="+mj-lt"/>
              </a:rPr>
              <a:t>Terms are borrowed from Functional Language (e.g., Lisp)</a:t>
            </a:r>
          </a:p>
          <a:p>
            <a:pPr marL="339725" indent="-339725" defTabSz="455613">
              <a:lnSpc>
                <a:spcPct val="110000"/>
              </a:lnSpc>
              <a:buFont typeface="Arial" pitchFamily="34" charset="0"/>
              <a:buNone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002060"/>
                </a:solidFill>
                <a:latin typeface="+mj-lt"/>
              </a:rPr>
              <a:t>Sum of squares:</a:t>
            </a:r>
          </a:p>
          <a:p>
            <a:pPr marL="339725" indent="-339725" defTabSz="455613">
              <a:lnSpc>
                <a:spcPct val="110000"/>
              </a:lnSpc>
              <a:spcBef>
                <a:spcPts val="900"/>
              </a:spcBef>
              <a:buClr>
                <a:srgbClr val="FF0066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(map square </a:t>
            </a:r>
            <a:r>
              <a:rPr lang="en-GB" altLang="en-US" sz="2200" b="1" dirty="0" smtClean="0">
                <a:solidFill>
                  <a:srgbClr val="FF0000"/>
                </a:solidFill>
                <a:latin typeface="+mj-lt"/>
              </a:rPr>
              <a:t>‘</a:t>
            </a: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(1 2 3 4))</a:t>
            </a: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Output: (1 4 9 16)</a:t>
            </a: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buFont typeface="Arial" pitchFamily="34" charset="0"/>
              <a:buNone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002060"/>
                </a:solidFill>
                <a:latin typeface="+mj-lt"/>
              </a:rPr>
              <a:t>[processes each record sequentially and independently]</a:t>
            </a:r>
          </a:p>
          <a:p>
            <a:pPr marL="339725" indent="-339725" defTabSz="455613">
              <a:lnSpc>
                <a:spcPct val="110000"/>
              </a:lnSpc>
              <a:buClr>
                <a:srgbClr val="FF0066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008000"/>
                </a:solidFill>
                <a:latin typeface="+mj-lt"/>
              </a:rPr>
              <a:t>(reduce + </a:t>
            </a:r>
            <a:r>
              <a:rPr lang="en-GB" altLang="en-US" sz="2200" b="1" dirty="0" smtClean="0">
                <a:solidFill>
                  <a:srgbClr val="008000"/>
                </a:solidFill>
                <a:latin typeface="+mj-lt"/>
              </a:rPr>
              <a:t>‘</a:t>
            </a:r>
            <a:r>
              <a:rPr lang="en-GB" sz="2200" b="1" dirty="0" smtClean="0">
                <a:solidFill>
                  <a:srgbClr val="008000"/>
                </a:solidFill>
                <a:latin typeface="+mj-lt"/>
              </a:rPr>
              <a:t>(1 4 9 16))</a:t>
            </a: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(+ 16 (+ 9 (+ 4 1) ) )</a:t>
            </a: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Output: 30</a:t>
            </a: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buFont typeface="Arial" pitchFamily="34" charset="0"/>
              <a:buNone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b="1" dirty="0" smtClean="0">
                <a:solidFill>
                  <a:srgbClr val="002060"/>
                </a:solidFill>
                <a:latin typeface="+mj-lt"/>
              </a:rPr>
              <a:t>[processes set of all records in batches]</a:t>
            </a:r>
          </a:p>
          <a:p>
            <a:pPr marL="339725" indent="-339725" defTabSz="455613">
              <a:lnSpc>
                <a:spcPct val="110000"/>
              </a:lnSpc>
              <a:buClr>
                <a:srgbClr val="C0504D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dirty="0" smtClean="0">
                <a:latin typeface="+mj-lt"/>
              </a:rPr>
              <a:t>Let</a:t>
            </a:r>
            <a:r>
              <a:rPr lang="en-GB" altLang="en-US" sz="2200" dirty="0" smtClean="0">
                <a:latin typeface="+mj-lt"/>
              </a:rPr>
              <a:t>’</a:t>
            </a:r>
            <a:r>
              <a:rPr lang="en-GB" sz="2200" dirty="0" smtClean="0">
                <a:latin typeface="+mj-lt"/>
              </a:rPr>
              <a:t>s consider a sample application: </a:t>
            </a:r>
            <a:r>
              <a:rPr lang="en-GB" sz="2200" b="1" dirty="0" err="1" smtClean="0">
                <a:solidFill>
                  <a:srgbClr val="FF0000"/>
                </a:solidFill>
                <a:latin typeface="+mj-lt"/>
              </a:rPr>
              <a:t>Wordcount</a:t>
            </a:r>
            <a:endParaRPr lang="en-GB" sz="2200" b="1" dirty="0" smtClean="0">
              <a:solidFill>
                <a:srgbClr val="FF0000"/>
              </a:solidFill>
              <a:latin typeface="+mj-lt"/>
            </a:endParaRPr>
          </a:p>
          <a:p>
            <a:pPr marL="739775" lvl="1" indent="-282575" defTabSz="455613">
              <a:lnSpc>
                <a:spcPct val="110000"/>
              </a:lnSpc>
              <a:buClr>
                <a:srgbClr val="C0504D"/>
              </a:buClr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GB" sz="2200" dirty="0" smtClean="0">
                <a:latin typeface="+mj-lt"/>
              </a:rPr>
              <a:t>You are given a </a:t>
            </a: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huge</a:t>
            </a:r>
            <a:r>
              <a:rPr lang="en-GB" sz="2200" dirty="0" smtClean="0">
                <a:latin typeface="+mj-lt"/>
              </a:rPr>
              <a:t> dataset (e.g., Wikipedia dump or all of Shakespeare</a:t>
            </a:r>
            <a:r>
              <a:rPr lang="en-GB" altLang="en-US" sz="2200" dirty="0" smtClean="0">
                <a:latin typeface="+mj-lt"/>
              </a:rPr>
              <a:t>’</a:t>
            </a:r>
            <a:r>
              <a:rPr lang="en-GB" sz="2200" dirty="0" smtClean="0">
                <a:latin typeface="+mj-lt"/>
              </a:rPr>
              <a:t>s works) and asked to list the count for each of the words in each of the documents therein</a:t>
            </a:r>
            <a:endParaRPr lang="en-GB" sz="2200" dirty="0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600" dirty="0" smtClean="0">
              <a:latin typeface="+mj-lt"/>
            </a:endParaRPr>
          </a:p>
          <a:p>
            <a:r>
              <a:rPr lang="en-US" sz="2600" dirty="0" smtClean="0">
                <a:latin typeface="+mj-lt"/>
              </a:rPr>
              <a:t>Process individual records to generate intermediate key/value pairs.</a:t>
            </a:r>
          </a:p>
          <a:p>
            <a:endParaRPr lang="en-US" sz="2600" dirty="0" smtClean="0">
              <a:latin typeface="+mj-lt"/>
            </a:endParaRPr>
          </a:p>
          <a:p>
            <a:endParaRPr lang="en-US" sz="2600" dirty="0" smtClean="0">
              <a:latin typeface="+mj-lt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1447800" y="3399368"/>
            <a:ext cx="2665413" cy="1356783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313"/>
              </a:spcBef>
              <a:buClr>
                <a:srgbClr val="000000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Welcome Everyone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Hello Everyone</a:t>
            </a: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4757738" y="3399368"/>
            <a:ext cx="3052762" cy="16425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Welcome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	1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Hello	</a:t>
            </a: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            1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	1 </a:t>
            </a:r>
          </a:p>
        </p:txBody>
      </p: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4275139" y="3898901"/>
            <a:ext cx="376237" cy="5715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64355" tIns="32178" rIns="64355" bIns="32178" anchor="ctr"/>
          <a:lstStyle/>
          <a:p>
            <a:endParaRPr lang="en-US" sz="2000" b="1">
              <a:latin typeface="+mj-lt"/>
            </a:endParaRPr>
          </a:p>
        </p:txBody>
      </p: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1143000" y="4821768"/>
            <a:ext cx="3371850" cy="672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63342" tIns="32938" rIns="63342" bIns="32938">
            <a:spAutoFit/>
          </a:bodyPr>
          <a:lstStyle/>
          <a:p>
            <a:pPr lvl="1" defTabSz="457200">
              <a:lnSpc>
                <a:spcPct val="97000"/>
              </a:lnSpc>
              <a:spcBef>
                <a:spcPts val="288"/>
              </a:spcBef>
              <a:buClr>
                <a:srgbClr val="000000"/>
              </a:buCl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GB" sz="20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Input &lt;filename, file text&gt;</a:t>
            </a:r>
          </a:p>
          <a:p>
            <a:pPr defTabSz="457200">
              <a:buClr>
                <a:srgbClr val="000000"/>
              </a:buClr>
              <a:buFont typeface="Times New Roman" pitchFamily="18" charset="0"/>
              <a:buNone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GB" sz="20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9463" name="Text Box 11"/>
          <p:cNvSpPr txBox="1">
            <a:spLocks noChangeArrowheads="1"/>
          </p:cNvSpPr>
          <p:nvPr/>
        </p:nvSpPr>
        <p:spPr bwMode="auto">
          <a:xfrm>
            <a:off x="5283201" y="3007784"/>
            <a:ext cx="515714" cy="372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>
            <a:spAutoFit/>
          </a:bodyPr>
          <a:lstStyle/>
          <a:p>
            <a:r>
              <a:rPr lang="en-US" sz="2000" b="1">
                <a:latin typeface="+mj-lt"/>
              </a:rPr>
              <a:t>Key</a:t>
            </a:r>
          </a:p>
        </p:txBody>
      </p:sp>
      <p:sp>
        <p:nvSpPr>
          <p:cNvPr id="19464" name="Text Box 12"/>
          <p:cNvSpPr txBox="1">
            <a:spLocks noChangeArrowheads="1"/>
          </p:cNvSpPr>
          <p:nvPr/>
        </p:nvSpPr>
        <p:spPr bwMode="auto">
          <a:xfrm>
            <a:off x="6396038" y="3007784"/>
            <a:ext cx="724938" cy="372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>
            <a:spAutoFit/>
          </a:bodyPr>
          <a:lstStyle/>
          <a:p>
            <a:r>
              <a:rPr lang="en-US" sz="2000" b="1" dirty="0">
                <a:latin typeface="+mj-lt"/>
              </a:rPr>
              <a:t>Value</a:t>
            </a:r>
          </a:p>
        </p:txBody>
      </p:sp>
      <p:sp>
        <p:nvSpPr>
          <p:cNvPr id="19465" name="Line 13"/>
          <p:cNvSpPr>
            <a:spLocks noChangeShapeType="1"/>
          </p:cNvSpPr>
          <p:nvPr/>
        </p:nvSpPr>
        <p:spPr bwMode="auto">
          <a:xfrm>
            <a:off x="5456238" y="3255435"/>
            <a:ext cx="0" cy="2137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19466" name="Line 14"/>
          <p:cNvSpPr>
            <a:spLocks noChangeShapeType="1"/>
          </p:cNvSpPr>
          <p:nvPr/>
        </p:nvSpPr>
        <p:spPr bwMode="auto">
          <a:xfrm>
            <a:off x="6800850" y="3198285"/>
            <a:ext cx="0" cy="2137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>
              <a:latin typeface="Times New Roman" pitchFamily="18" charset="0"/>
            </a:endParaRPr>
          </a:p>
          <a:p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</a:rPr>
              <a:t>Parallelly</a:t>
            </a:r>
            <a:r>
              <a:rPr lang="en-US" sz="2800" dirty="0" smtClean="0">
                <a:latin typeface="Times New Roman" pitchFamily="18" charset="0"/>
              </a:rPr>
              <a:t> Process individual records to generate intermediate key/value pairs.</a:t>
            </a:r>
          </a:p>
          <a:p>
            <a:endParaRPr lang="en-US" dirty="0" smtClean="0">
              <a:latin typeface="Times New Roman" pitchFamily="18" charset="0"/>
            </a:endParaRPr>
          </a:p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790700" y="3437467"/>
            <a:ext cx="2674799" cy="13589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313"/>
              </a:spcBef>
              <a:buClr>
                <a:srgbClr val="000000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endParaRPr lang="en-GB" sz="2000" b="1" dirty="0">
              <a:solidFill>
                <a:srgbClr val="000000"/>
              </a:solidFill>
              <a:latin typeface="+mj-lt"/>
            </a:endParaRP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   Welcome </a:t>
            </a: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      Hello </a:t>
            </a: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4764088" y="3589867"/>
            <a:ext cx="2341562" cy="16446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Welcome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	1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Hello	</a:t>
            </a: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            1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Everyone	1 </a:t>
            </a:r>
          </a:p>
        </p:txBody>
      </p:sp>
      <p:sp>
        <p:nvSpPr>
          <p:cNvPr id="21509" name="AutoShape 6"/>
          <p:cNvSpPr>
            <a:spLocks noChangeArrowheads="1"/>
          </p:cNvSpPr>
          <p:nvPr/>
        </p:nvSpPr>
        <p:spPr bwMode="auto">
          <a:xfrm>
            <a:off x="4281488" y="3939118"/>
            <a:ext cx="441734" cy="5715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64355" tIns="32178" rIns="64355" bIns="32178" anchor="ctr"/>
          <a:lstStyle/>
          <a:p>
            <a:endParaRPr lang="en-US" sz="2000" b="1">
              <a:latin typeface="+mj-lt"/>
            </a:endParaRP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1295400" y="5037668"/>
            <a:ext cx="3581400" cy="7334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63342" tIns="32938" rIns="63342" bIns="32938">
            <a:spAutoFit/>
          </a:bodyPr>
          <a:lstStyle/>
          <a:p>
            <a:pPr lvl="1" defTabSz="457200">
              <a:lnSpc>
                <a:spcPct val="97000"/>
              </a:lnSpc>
              <a:spcBef>
                <a:spcPts val="288"/>
              </a:spcBef>
              <a:buClr>
                <a:srgbClr val="000000"/>
              </a:buCl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GB" sz="2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Input &lt;filename, file text&gt;</a:t>
            </a:r>
          </a:p>
          <a:p>
            <a:pPr defTabSz="457200">
              <a:buClr>
                <a:srgbClr val="000000"/>
              </a:buClr>
              <a:buFont typeface="Times New Roman" pitchFamily="18" charset="0"/>
              <a:buNone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GB" sz="2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1511" name="AutoShape 9"/>
          <p:cNvSpPr>
            <a:spLocks noChangeArrowheads="1"/>
          </p:cNvSpPr>
          <p:nvPr/>
        </p:nvSpPr>
        <p:spPr bwMode="auto">
          <a:xfrm rot="-5400000">
            <a:off x="3992501" y="1290698"/>
            <a:ext cx="999067" cy="5250269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 sz="2000" b="1">
              <a:latin typeface="+mj-lt"/>
            </a:endParaRPr>
          </a:p>
        </p:txBody>
      </p:sp>
      <p:sp>
        <p:nvSpPr>
          <p:cNvPr id="21512" name="AutoShape 10"/>
          <p:cNvSpPr>
            <a:spLocks noChangeArrowheads="1"/>
          </p:cNvSpPr>
          <p:nvPr/>
        </p:nvSpPr>
        <p:spPr bwMode="auto">
          <a:xfrm rot="-4841964">
            <a:off x="3853721" y="1959480"/>
            <a:ext cx="1284816" cy="5237164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6600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 sz="2000" b="1">
              <a:latin typeface="+mj-lt"/>
            </a:endParaRPr>
          </a:p>
        </p:txBody>
      </p:sp>
      <p:sp>
        <p:nvSpPr>
          <p:cNvPr id="21513" name="Text Box 12"/>
          <p:cNvSpPr txBox="1">
            <a:spLocks noChangeArrowheads="1"/>
          </p:cNvSpPr>
          <p:nvPr/>
        </p:nvSpPr>
        <p:spPr bwMode="auto">
          <a:xfrm>
            <a:off x="5383213" y="2906184"/>
            <a:ext cx="1669876" cy="372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000" b="1" dirty="0">
                <a:solidFill>
                  <a:schemeClr val="hlink"/>
                </a:solidFill>
                <a:latin typeface="+mj-lt"/>
              </a:rPr>
              <a:t>MAP TASK 1</a:t>
            </a:r>
          </a:p>
        </p:txBody>
      </p:sp>
      <p:sp>
        <p:nvSpPr>
          <p:cNvPr id="21514" name="Text Box 13"/>
          <p:cNvSpPr txBox="1">
            <a:spLocks noChangeArrowheads="1"/>
          </p:cNvSpPr>
          <p:nvPr/>
        </p:nvSpPr>
        <p:spPr bwMode="auto">
          <a:xfrm>
            <a:off x="4854575" y="5647267"/>
            <a:ext cx="1669876" cy="372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000" b="1" dirty="0">
                <a:solidFill>
                  <a:srgbClr val="006600"/>
                </a:solidFill>
                <a:latin typeface="+mj-lt"/>
              </a:rPr>
              <a:t>MAP TASK 2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844551"/>
            <a:ext cx="8229600" cy="4525433"/>
          </a:xfrm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  <a:p>
            <a:r>
              <a:rPr lang="en-US" sz="2800" b="1" dirty="0" err="1" smtClean="0">
                <a:solidFill>
                  <a:srgbClr val="FF0000"/>
                </a:solidFill>
                <a:latin typeface="+mj-lt"/>
              </a:rPr>
              <a:t>Parallelly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Process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a large number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of  individual records to generate intermediate key/value pairs.</a:t>
            </a:r>
          </a:p>
          <a:p>
            <a:endParaRPr lang="en-US" dirty="0" smtClean="0">
              <a:latin typeface="Times New Roman" pitchFamily="18" charset="0"/>
            </a:endParaRPr>
          </a:p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19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359026" y="3398839"/>
            <a:ext cx="1931988" cy="1017587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313"/>
              </a:spcBef>
              <a:buClr>
                <a:srgbClr val="000000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endParaRPr lang="en-GB" sz="500">
              <a:solidFill>
                <a:srgbClr val="000000"/>
              </a:solidFill>
              <a:latin typeface="Calibri" pitchFamily="34" charset="0"/>
            </a:endParaRP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Welcome Everyone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Hello Everyone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Why are you here 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I am also here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They are also here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Yes, it</a:t>
            </a:r>
            <a:r>
              <a:rPr lang="en-GB" altLang="en-US" sz="500">
                <a:solidFill>
                  <a:srgbClr val="C0504D"/>
                </a:solidFill>
                <a:latin typeface="Calibri" pitchFamily="34" charset="0"/>
              </a:rPr>
              <a:t>’</a:t>
            </a: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s THEM! 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The same people we were thinking of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r>
              <a:rPr lang="en-GB" sz="500">
                <a:solidFill>
                  <a:srgbClr val="C0504D"/>
                </a:solidFill>
                <a:latin typeface="Calibri" pitchFamily="34" charset="0"/>
              </a:rPr>
              <a:t>…….</a:t>
            </a:r>
          </a:p>
          <a:p>
            <a:pPr marL="520700" lvl="1" indent="-198438" defTabSz="320675">
              <a:spcBef>
                <a:spcPts val="313"/>
              </a:spcBef>
              <a:buClr>
                <a:srgbClr val="C0504D"/>
              </a:buClr>
              <a:tabLst>
                <a:tab pos="520700" algn="l"/>
                <a:tab pos="1165225" algn="l"/>
                <a:tab pos="1808163" algn="l"/>
                <a:tab pos="2451100" algn="l"/>
                <a:tab pos="3095625" algn="l"/>
                <a:tab pos="3738563" algn="l"/>
                <a:tab pos="4383088" algn="l"/>
                <a:tab pos="5026025" algn="l"/>
                <a:tab pos="5668963" algn="l"/>
                <a:tab pos="6313488" algn="l"/>
                <a:tab pos="6956425" algn="l"/>
                <a:tab pos="7599363" algn="l"/>
              </a:tabLst>
            </a:pPr>
            <a:endParaRPr lang="en-GB" sz="500">
              <a:solidFill>
                <a:srgbClr val="C0504D"/>
              </a:solidFill>
              <a:latin typeface="Calibri" pitchFamily="34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4933951" y="3398839"/>
            <a:ext cx="1985963" cy="1231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Welcome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Everyone	1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Hello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Everyone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Why 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Are	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You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Here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…….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600">
                <a:solidFill>
                  <a:srgbClr val="FF0000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451351" y="3773489"/>
            <a:ext cx="376238" cy="42862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543051" y="4756151"/>
            <a:ext cx="3028949" cy="6121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63342" tIns="32938" rIns="63342" bIns="32938">
            <a:spAutoFit/>
          </a:bodyPr>
          <a:lstStyle/>
          <a:p>
            <a:pPr lvl="1" defTabSz="457200">
              <a:lnSpc>
                <a:spcPct val="97000"/>
              </a:lnSpc>
              <a:spcBef>
                <a:spcPts val="288"/>
              </a:spcBef>
              <a:buClr>
                <a:srgbClr val="000000"/>
              </a:buCl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GB" sz="1800" b="1" dirty="0">
                <a:solidFill>
                  <a:srgbClr val="000000"/>
                </a:solidFill>
                <a:cs typeface="Times New Roman" pitchFamily="18" charset="0"/>
              </a:rPr>
              <a:t>Input &lt;filename, file text&gt;</a:t>
            </a:r>
          </a:p>
          <a:p>
            <a:pPr defTabSz="457200">
              <a:buClr>
                <a:srgbClr val="000000"/>
              </a:buClr>
              <a:buFont typeface="Times New Roman" pitchFamily="18" charset="0"/>
              <a:buNone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GB" sz="18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5" name="AutoShape 9"/>
          <p:cNvSpPr>
            <a:spLocks noChangeArrowheads="1"/>
          </p:cNvSpPr>
          <p:nvPr/>
        </p:nvSpPr>
        <p:spPr bwMode="auto">
          <a:xfrm rot="16200000">
            <a:off x="4067970" y="1350170"/>
            <a:ext cx="392113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26" name="AutoShape 10"/>
          <p:cNvSpPr>
            <a:spLocks noChangeArrowheads="1"/>
          </p:cNvSpPr>
          <p:nvPr/>
        </p:nvSpPr>
        <p:spPr bwMode="auto">
          <a:xfrm rot="16200000">
            <a:off x="4076702" y="1465263"/>
            <a:ext cx="374650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6600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719639" y="4899026"/>
            <a:ext cx="1225844" cy="3419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>
            <a:spAutoFit/>
          </a:bodyPr>
          <a:lstStyle/>
          <a:p>
            <a:r>
              <a:rPr lang="en-US" sz="1800" b="1" dirty="0">
                <a:solidFill>
                  <a:srgbClr val="006600"/>
                </a:solidFill>
                <a:latin typeface="+mj-lt"/>
              </a:rPr>
              <a:t>MAP TASKS</a:t>
            </a:r>
          </a:p>
        </p:txBody>
      </p:sp>
      <p:sp>
        <p:nvSpPr>
          <p:cNvPr id="28" name="AutoShape 13"/>
          <p:cNvSpPr>
            <a:spLocks noChangeArrowheads="1"/>
          </p:cNvSpPr>
          <p:nvPr/>
        </p:nvSpPr>
        <p:spPr bwMode="auto">
          <a:xfrm rot="16200000">
            <a:off x="4067971" y="1564482"/>
            <a:ext cx="392112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 rot="16200000">
            <a:off x="4076702" y="1679576"/>
            <a:ext cx="374650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6600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30" name="AutoShape 15"/>
          <p:cNvSpPr>
            <a:spLocks noChangeArrowheads="1"/>
          </p:cNvSpPr>
          <p:nvPr/>
        </p:nvSpPr>
        <p:spPr bwMode="auto">
          <a:xfrm rot="16200000">
            <a:off x="4067970" y="1778795"/>
            <a:ext cx="392113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31" name="AutoShape 16"/>
          <p:cNvSpPr>
            <a:spLocks noChangeArrowheads="1"/>
          </p:cNvSpPr>
          <p:nvPr/>
        </p:nvSpPr>
        <p:spPr bwMode="auto">
          <a:xfrm rot="16200000">
            <a:off x="4076702" y="1893888"/>
            <a:ext cx="374650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6600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32" name="AutoShape 17"/>
          <p:cNvSpPr>
            <a:spLocks noChangeArrowheads="1"/>
          </p:cNvSpPr>
          <p:nvPr/>
        </p:nvSpPr>
        <p:spPr bwMode="auto">
          <a:xfrm rot="16200000">
            <a:off x="4067971" y="2047082"/>
            <a:ext cx="392112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00FF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rot="16200000">
            <a:off x="4076702" y="2162176"/>
            <a:ext cx="374650" cy="445452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6600"/>
            </a:solidFill>
            <a:miter lim="800000"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  <p:sp>
        <p:nvSpPr>
          <p:cNvPr id="34" name="Oval 19"/>
          <p:cNvSpPr>
            <a:spLocks noChangeArrowheads="1"/>
          </p:cNvSpPr>
          <p:nvPr/>
        </p:nvSpPr>
        <p:spPr bwMode="auto">
          <a:xfrm>
            <a:off x="4987926" y="3344864"/>
            <a:ext cx="107950" cy="1392237"/>
          </a:xfrm>
          <a:prstGeom prst="ellips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 type="none" w="med" len="lg"/>
          </a:ln>
        </p:spPr>
        <p:txBody>
          <a:bodyPr wrap="none" lIns="64355" tIns="32178" rIns="64355" bIns="3217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Reduce processes and merges all intermediate values associated </a:t>
            </a:r>
            <a:r>
              <a:rPr lang="en-US" sz="2600" dirty="0" smtClean="0">
                <a:latin typeface="+mj-lt"/>
              </a:rPr>
              <a:t>per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 key</a:t>
            </a:r>
          </a:p>
          <a:p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768351" y="3238500"/>
            <a:ext cx="2645301" cy="16425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FF0000"/>
                </a:solidFill>
                <a:latin typeface="+mj-lt"/>
              </a:rPr>
              <a:t>Welcome	1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FF0000"/>
                </a:solidFill>
                <a:latin typeface="+mj-lt"/>
              </a:rPr>
              <a:t>Everyone	1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FF0000"/>
                </a:solidFill>
                <a:latin typeface="+mj-lt"/>
              </a:rPr>
              <a:t>Hello	</a:t>
            </a:r>
            <a:r>
              <a:rPr lang="en-GB" sz="2200" b="1" dirty="0" smtClean="0">
                <a:solidFill>
                  <a:srgbClr val="FF0000"/>
                </a:solidFill>
                <a:latin typeface="+mj-lt"/>
              </a:rPr>
              <a:t>           1</a:t>
            </a:r>
            <a:endParaRPr lang="en-GB" sz="22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FF0000"/>
                </a:solidFill>
                <a:latin typeface="+mj-lt"/>
              </a:rPr>
              <a:t>Everyone	1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65488" y="3668185"/>
            <a:ext cx="499034" cy="5715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64355" tIns="32178" rIns="64355" bIns="32178" anchor="ctr"/>
          <a:lstStyle/>
          <a:p>
            <a:endParaRPr lang="en-US" sz="2200" b="1">
              <a:latin typeface="+mj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10014" y="3380318"/>
            <a:ext cx="2643186" cy="12869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00B050"/>
                </a:solidFill>
                <a:latin typeface="+mj-lt"/>
              </a:rPr>
              <a:t>Everyone	2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00B050"/>
                </a:solidFill>
                <a:latin typeface="+mj-lt"/>
              </a:rPr>
              <a:t>Hello	</a:t>
            </a:r>
            <a:r>
              <a:rPr lang="en-GB" sz="2200" b="1" dirty="0" smtClean="0">
                <a:solidFill>
                  <a:srgbClr val="00B050"/>
                </a:solidFill>
                <a:latin typeface="+mj-lt"/>
              </a:rPr>
              <a:t>           1</a:t>
            </a:r>
            <a:endParaRPr lang="en-GB" sz="2200" b="1" dirty="0">
              <a:solidFill>
                <a:srgbClr val="00B05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200" b="1" dirty="0">
                <a:solidFill>
                  <a:srgbClr val="00B050"/>
                </a:solidFill>
                <a:latin typeface="+mj-lt"/>
              </a:rPr>
              <a:t>Welcome	1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4479926" y="2774951"/>
            <a:ext cx="716994" cy="4035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200" b="1" dirty="0">
                <a:latin typeface="+mj-lt"/>
              </a:rPr>
              <a:t>Key</a:t>
            </a:r>
          </a:p>
        </p:txBody>
      </p:sp>
      <p:sp>
        <p:nvSpPr>
          <p:cNvPr id="25607" name="Text Box 9"/>
          <p:cNvSpPr txBox="1">
            <a:spLocks noChangeArrowheads="1"/>
          </p:cNvSpPr>
          <p:nvPr/>
        </p:nvSpPr>
        <p:spPr bwMode="auto">
          <a:xfrm>
            <a:off x="5573713" y="2774951"/>
            <a:ext cx="1014812" cy="4035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200" b="1" dirty="0">
                <a:latin typeface="+mj-lt"/>
              </a:rPr>
              <a:t>Value</a:t>
            </a:r>
          </a:p>
        </p:txBody>
      </p:sp>
      <p:sp>
        <p:nvSpPr>
          <p:cNvPr id="25608" name="Line 10"/>
          <p:cNvSpPr>
            <a:spLocks noChangeShapeType="1"/>
          </p:cNvSpPr>
          <p:nvPr/>
        </p:nvSpPr>
        <p:spPr bwMode="auto">
          <a:xfrm>
            <a:off x="4860925" y="3158068"/>
            <a:ext cx="0" cy="2137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200" b="1">
              <a:latin typeface="+mj-lt"/>
            </a:endParaRPr>
          </a:p>
        </p:txBody>
      </p:sp>
      <p:sp>
        <p:nvSpPr>
          <p:cNvPr id="25609" name="Line 11"/>
          <p:cNvSpPr>
            <a:spLocks noChangeShapeType="1"/>
          </p:cNvSpPr>
          <p:nvPr/>
        </p:nvSpPr>
        <p:spPr bwMode="auto">
          <a:xfrm>
            <a:off x="5921375" y="3158068"/>
            <a:ext cx="0" cy="2137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200" b="1">
              <a:latin typeface="+mj-lt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"/>
            <a:ext cx="86105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1046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013882"/>
            <a:ext cx="8267700" cy="5158317"/>
          </a:xfrm>
        </p:spPr>
        <p:txBody>
          <a:bodyPr>
            <a:noAutofit/>
          </a:bodyPr>
          <a:lstStyle/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r>
              <a:rPr lang="en-US" sz="2600" dirty="0">
                <a:ea typeface="ＭＳ Ｐゴシック" charset="0"/>
              </a:rPr>
              <a:t>Each key assigned to one </a:t>
            </a:r>
            <a:r>
              <a:rPr lang="en-US" sz="2600" dirty="0" smtClean="0">
                <a:ea typeface="ＭＳ Ｐゴシック" charset="0"/>
              </a:rPr>
              <a:t>Reduce</a:t>
            </a:r>
            <a:endParaRPr lang="en-US" sz="2600" dirty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r>
              <a:rPr lang="en-US" sz="2600" dirty="0" err="1">
                <a:ea typeface="ＭＳ Ｐゴシック" charset="0"/>
              </a:rPr>
              <a:t>Parallelly</a:t>
            </a:r>
            <a:r>
              <a:rPr lang="en-US" sz="2600" dirty="0">
                <a:ea typeface="ＭＳ Ｐゴシック" charset="0"/>
              </a:rPr>
              <a:t> Processes and merges all intermediate </a:t>
            </a:r>
            <a:r>
              <a:rPr lang="en-US" sz="2600" b="1" dirty="0">
                <a:solidFill>
                  <a:srgbClr val="FF0000"/>
                </a:solidFill>
                <a:ea typeface="ＭＳ Ｐゴシック" charset="0"/>
              </a:rPr>
              <a:t>values by partitioning </a:t>
            </a:r>
            <a:r>
              <a:rPr lang="en-US" sz="2600" b="1" dirty="0" smtClean="0">
                <a:solidFill>
                  <a:srgbClr val="FF0000"/>
                </a:solidFill>
                <a:ea typeface="ＭＳ Ｐゴシック" charset="0"/>
              </a:rPr>
              <a:t>keys</a:t>
            </a: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 smtClean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 smtClean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 smtClean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endParaRPr lang="en-US" sz="2600" dirty="0">
              <a:ea typeface="ＭＳ Ｐゴシック" charset="0"/>
            </a:endParaRPr>
          </a:p>
          <a:p>
            <a:pPr>
              <a:buClr>
                <a:srgbClr val="002060"/>
              </a:buClr>
              <a:buSzPct val="120000"/>
              <a:buFont typeface="Arial" charset="0"/>
              <a:buChar char="•"/>
              <a:defRPr/>
            </a:pPr>
            <a:r>
              <a:rPr lang="en-US" sz="2600" dirty="0" smtClean="0">
                <a:ea typeface="ＭＳ Ｐゴシック" charset="0"/>
              </a:rPr>
              <a:t>Popular</a:t>
            </a:r>
            <a:r>
              <a:rPr lang="en-US" sz="2600" dirty="0">
                <a:ea typeface="ＭＳ Ｐゴシック" charset="0"/>
              </a:rPr>
              <a:t>: </a:t>
            </a:r>
            <a:r>
              <a:rPr lang="en-US" sz="2600" b="1" i="1" dirty="0">
                <a:solidFill>
                  <a:srgbClr val="FF0000"/>
                </a:solidFill>
                <a:ea typeface="ＭＳ Ｐゴシック" charset="0"/>
              </a:rPr>
              <a:t>Hash </a:t>
            </a:r>
            <a:r>
              <a:rPr lang="en-US" sz="2600" b="1" i="1" dirty="0" smtClean="0">
                <a:solidFill>
                  <a:srgbClr val="FF0000"/>
                </a:solidFill>
                <a:ea typeface="ＭＳ Ｐゴシック" charset="0"/>
              </a:rPr>
              <a:t>partitioning</a:t>
            </a:r>
            <a:r>
              <a:rPr lang="en-US" sz="2600" i="1" dirty="0" smtClean="0">
                <a:ea typeface="ＭＳ Ｐゴシック" charset="0"/>
              </a:rPr>
              <a:t>, i.e., </a:t>
            </a:r>
            <a:r>
              <a:rPr lang="en-US" sz="2600" dirty="0" smtClean="0">
                <a:ea typeface="ＭＳ Ｐゴシック" charset="0"/>
              </a:rPr>
              <a:t>key is assigned to </a:t>
            </a:r>
          </a:p>
          <a:p>
            <a:pPr lvl="1">
              <a:buClr>
                <a:srgbClr val="002060"/>
              </a:buClr>
              <a:buSzPct val="120000"/>
              <a:buFont typeface="Arial" charset="0"/>
              <a:buChar char="–"/>
              <a:defRPr/>
            </a:pPr>
            <a:r>
              <a:rPr lang="en-US" sz="2600" dirty="0" smtClean="0">
                <a:ea typeface="ＭＳ Ｐゴシック" charset="0"/>
              </a:rPr>
              <a:t>reduce # = hash</a:t>
            </a:r>
            <a:r>
              <a:rPr lang="en-US" sz="2600" dirty="0">
                <a:ea typeface="ＭＳ Ｐゴシック" charset="0"/>
              </a:rPr>
              <a:t>(key)%number of reduce </a:t>
            </a:r>
            <a:r>
              <a:rPr lang="en-US" sz="2600" dirty="0" smtClean="0">
                <a:ea typeface="ＭＳ Ｐゴシック" charset="0"/>
              </a:rPr>
              <a:t>tasks</a:t>
            </a:r>
            <a:endParaRPr lang="en-US" sz="2600" dirty="0">
              <a:ea typeface="ＭＳ Ｐゴシック" charset="0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438150" y="3018368"/>
            <a:ext cx="2974975" cy="16446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Welcome    1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Everyone     1 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FF0000"/>
                </a:solidFill>
                <a:latin typeface="+mj-lt"/>
              </a:rPr>
              <a:t>Hello	</a:t>
            </a: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     1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FF0000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+mj-lt"/>
              </a:rPr>
              <a:t>Everyone     1 </a:t>
            </a:r>
            <a:endParaRPr lang="en-GB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4740275" y="3009901"/>
            <a:ext cx="2974975" cy="12869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63342" tIns="32938" rIns="63342" bIns="32938"/>
          <a:lstStyle/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CC3399"/>
                </a:solidFill>
                <a:latin typeface="+mj-lt"/>
              </a:rPr>
              <a:t>Everyone	2 </a:t>
            </a:r>
          </a:p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CC3399"/>
                </a:solidFill>
                <a:latin typeface="+mj-lt"/>
              </a:rPr>
              <a:t>Hello	</a:t>
            </a:r>
            <a:r>
              <a:rPr lang="en-GB" sz="2000" b="1" dirty="0" smtClean="0">
                <a:solidFill>
                  <a:srgbClr val="CC3399"/>
                </a:solidFill>
                <a:latin typeface="+mj-lt"/>
              </a:rPr>
              <a:t>            1</a:t>
            </a:r>
            <a:endParaRPr lang="en-GB" sz="2000" b="1" dirty="0">
              <a:solidFill>
                <a:srgbClr val="CC3399"/>
              </a:solidFill>
              <a:latin typeface="+mj-lt"/>
            </a:endParaRPr>
          </a:p>
          <a:p>
            <a:pPr marL="520700" lvl="1" indent="-198438" defTabSz="320675">
              <a:spcBef>
                <a:spcPts val="425"/>
              </a:spcBef>
              <a:buClr>
                <a:srgbClr val="CC3399"/>
              </a:buClr>
              <a:tabLst>
                <a:tab pos="520700" algn="l"/>
                <a:tab pos="639763" algn="l"/>
                <a:tab pos="1284288" algn="l"/>
                <a:tab pos="1927225" algn="l"/>
                <a:tab pos="2571750" algn="l"/>
                <a:tab pos="3214688" algn="l"/>
                <a:tab pos="3857625" algn="l"/>
                <a:tab pos="4502150" algn="l"/>
                <a:tab pos="5145088" algn="l"/>
                <a:tab pos="5789613" algn="l"/>
                <a:tab pos="6432550" algn="l"/>
                <a:tab pos="7075488" algn="l"/>
              </a:tabLst>
            </a:pPr>
            <a:r>
              <a:rPr lang="en-GB" sz="2000" b="1" dirty="0">
                <a:solidFill>
                  <a:srgbClr val="CC3399"/>
                </a:solidFill>
                <a:latin typeface="+mj-lt"/>
              </a:rPr>
              <a:t>Welcome	1</a:t>
            </a:r>
          </a:p>
        </p:txBody>
      </p:sp>
      <p:sp>
        <p:nvSpPr>
          <p:cNvPr id="27653" name="Text Box 13"/>
          <p:cNvSpPr txBox="1">
            <a:spLocks noChangeArrowheads="1"/>
          </p:cNvSpPr>
          <p:nvPr/>
        </p:nvSpPr>
        <p:spPr bwMode="auto">
          <a:xfrm>
            <a:off x="2671739" y="3043768"/>
            <a:ext cx="1443061" cy="68053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000" b="1" dirty="0" smtClean="0">
                <a:solidFill>
                  <a:schemeClr val="hlink"/>
                </a:solidFill>
                <a:latin typeface="+mj-lt"/>
              </a:rPr>
              <a:t>REDUCE</a:t>
            </a:r>
          </a:p>
          <a:p>
            <a:r>
              <a:rPr lang="en-US" sz="2000" b="1" dirty="0" smtClean="0">
                <a:solidFill>
                  <a:schemeClr val="hlink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hlink"/>
                </a:solidFill>
                <a:latin typeface="+mj-lt"/>
              </a:rPr>
              <a:t>TASK 1</a:t>
            </a:r>
          </a:p>
        </p:txBody>
      </p:sp>
      <p:sp>
        <p:nvSpPr>
          <p:cNvPr id="27655" name="Line 17"/>
          <p:cNvSpPr>
            <a:spLocks noChangeShapeType="1"/>
          </p:cNvSpPr>
          <p:nvPr/>
        </p:nvSpPr>
        <p:spPr bwMode="auto">
          <a:xfrm flipV="1">
            <a:off x="2247901" y="3261782"/>
            <a:ext cx="423864" cy="3196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56" name="Line 18"/>
          <p:cNvSpPr>
            <a:spLocks noChangeShapeType="1"/>
          </p:cNvSpPr>
          <p:nvPr/>
        </p:nvSpPr>
        <p:spPr bwMode="auto">
          <a:xfrm flipV="1">
            <a:off x="2209801" y="3333750"/>
            <a:ext cx="461964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57" name="Line 19"/>
          <p:cNvSpPr>
            <a:spLocks noChangeShapeType="1"/>
          </p:cNvSpPr>
          <p:nvPr/>
        </p:nvSpPr>
        <p:spPr bwMode="auto">
          <a:xfrm>
            <a:off x="2209801" y="3219450"/>
            <a:ext cx="461964" cy="89958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58" name="Line 20"/>
          <p:cNvSpPr>
            <a:spLocks noChangeShapeType="1"/>
          </p:cNvSpPr>
          <p:nvPr/>
        </p:nvSpPr>
        <p:spPr bwMode="auto">
          <a:xfrm>
            <a:off x="2171701" y="3867151"/>
            <a:ext cx="500064" cy="39581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59" name="Line 21"/>
          <p:cNvSpPr>
            <a:spLocks noChangeShapeType="1"/>
          </p:cNvSpPr>
          <p:nvPr/>
        </p:nvSpPr>
        <p:spPr bwMode="auto">
          <a:xfrm>
            <a:off x="4091312" y="3223682"/>
            <a:ext cx="880738" cy="148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60" name="Line 22"/>
          <p:cNvSpPr>
            <a:spLocks noChangeShapeType="1"/>
          </p:cNvSpPr>
          <p:nvPr/>
        </p:nvSpPr>
        <p:spPr bwMode="auto">
          <a:xfrm flipV="1">
            <a:off x="4133850" y="3524249"/>
            <a:ext cx="914399" cy="47624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27661" name="Line 23"/>
          <p:cNvSpPr>
            <a:spLocks noChangeShapeType="1"/>
          </p:cNvSpPr>
          <p:nvPr/>
        </p:nvSpPr>
        <p:spPr bwMode="auto">
          <a:xfrm flipV="1">
            <a:off x="4118191" y="3886200"/>
            <a:ext cx="968159" cy="26246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stealth" w="med" len="lg"/>
          </a:ln>
        </p:spPr>
        <p:txBody>
          <a:bodyPr lIns="64355" tIns="32178" rIns="64355" bIns="32178"/>
          <a:lstStyle/>
          <a:p>
            <a:endParaRPr lang="en-IN" sz="2000" b="1">
              <a:latin typeface="+mj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690789" y="3805768"/>
            <a:ext cx="1443061" cy="68053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wrap="square" lIns="64355" tIns="32178" rIns="64355" bIns="32178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REDUCE</a:t>
            </a:r>
          </a:p>
          <a:p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TASK </a:t>
            </a:r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2</a:t>
            </a:r>
            <a:endParaRPr lang="en-US" sz="20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Programming Model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40" y="1605224"/>
            <a:ext cx="8311485" cy="452756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computation takes a set of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input key/value pairs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, and produces a set of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output key/value pairs. 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user of the Map Reduce library expresses the computation as two functions: 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  <a:buNone/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(i) The Map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  <a:buNone/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(ii) The Reduce</a:t>
            </a: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(i) Map Abstraction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40" y="1605224"/>
            <a:ext cx="8311485" cy="391270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"/>
              </a:spcBef>
              <a:buNone/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Map, written by the user, takes an input pair and produces a set of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intermediate key/value pairs. 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</a:t>
            </a:r>
            <a:r>
              <a:rPr lang="en-IN" sz="2600" dirty="0" err="1" smtClean="0">
                <a:solidFill>
                  <a:schemeClr val="tx1"/>
                </a:solidFill>
                <a:latin typeface="Calibri" pitchFamily="34" charset="0"/>
              </a:rPr>
              <a:t>MapReduce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 library groups together all intermediate values associated with the same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intermediate key ‘</a:t>
            </a:r>
            <a:r>
              <a:rPr lang="en-IN" sz="2600" b="1" i="1" dirty="0" smtClean="0">
                <a:solidFill>
                  <a:srgbClr val="FF0000"/>
                </a:solidFill>
                <a:latin typeface="Calibri" pitchFamily="34" charset="0"/>
              </a:rPr>
              <a:t>I’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and passes them to the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Reduce function.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(ii) Reduce Abstraction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75" y="1258383"/>
            <a:ext cx="8311485" cy="490593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The Reduce function,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also written by the user, accepts an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intermediate key</a:t>
            </a:r>
            <a:r>
              <a:rPr lang="en-IN" sz="2600" b="1" i="1" dirty="0" smtClean="0">
                <a:solidFill>
                  <a:srgbClr val="FF0000"/>
                </a:solidFill>
                <a:latin typeface="Calibri" pitchFamily="34" charset="0"/>
              </a:rPr>
              <a:t> ‘I’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and a set of values for that key. 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It merges together these values to form a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possibly smaller set of values.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 Typically just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zero or one output value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is produced per Reduce invocation. The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intermediate values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are supplied to the user's reduce function via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an iterator.</a:t>
            </a: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"/>
              </a:spcBef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This allows us to </a:t>
            </a: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handle lists of values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that are too large to fit in memory.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0864"/>
          </a:xfrm>
        </p:spPr>
        <p:txBody>
          <a:bodyPr>
            <a:noAutofit/>
          </a:bodyPr>
          <a:lstStyle/>
          <a:p>
            <a:r>
              <a:rPr lang="en-US" sz="4200" b="1" dirty="0" smtClean="0"/>
              <a:t>Map-Reduce Functions for Word Count</a:t>
            </a:r>
            <a:endParaRPr lang="en-IN" sz="4200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66738" y="1447800"/>
            <a:ext cx="8001000" cy="20574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205740" marR="0" lvl="0" indent="-17145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map(key, value):</a:t>
            </a:r>
          </a:p>
          <a:p>
            <a:pPr marL="205740" marR="0" lvl="0" indent="-17145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// key: document name; value: text of document</a:t>
            </a:r>
          </a:p>
          <a:p>
            <a:pPr marL="205740" marR="0" lvl="0" indent="-17145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for each word w in value:</a:t>
            </a:r>
          </a:p>
          <a:p>
            <a:pPr marL="205740" marR="0" lvl="0" indent="-17145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	emit(w, 1)</a:t>
            </a:r>
          </a:p>
          <a:p>
            <a:pPr marL="205740" marR="0" lvl="0" indent="-17145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3965575"/>
            <a:ext cx="77724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reduce(key, values):</a:t>
            </a:r>
          </a:p>
          <a:p>
            <a:r>
              <a:rPr lang="en-US" sz="2400" dirty="0"/>
              <a:t>// key: a word; values: an </a:t>
            </a:r>
            <a:r>
              <a:rPr lang="en-US" sz="2400" dirty="0" err="1"/>
              <a:t>iterator</a:t>
            </a:r>
            <a:r>
              <a:rPr lang="en-US" sz="2400" dirty="0"/>
              <a:t> over counts</a:t>
            </a:r>
          </a:p>
          <a:p>
            <a:r>
              <a:rPr lang="en-US" sz="2400" dirty="0"/>
              <a:t>	result = 0</a:t>
            </a:r>
          </a:p>
          <a:p>
            <a:r>
              <a:rPr lang="en-US" sz="2400" dirty="0"/>
              <a:t>	for each count v in values:</a:t>
            </a:r>
          </a:p>
          <a:p>
            <a:r>
              <a:rPr lang="en-US" sz="2400" dirty="0"/>
              <a:t>		result += v</a:t>
            </a:r>
          </a:p>
          <a:p>
            <a:r>
              <a:rPr lang="en-US" sz="2400" dirty="0"/>
              <a:t>	emit(key</a:t>
            </a:r>
            <a:r>
              <a:rPr lang="en-US" sz="2400" dirty="0" smtClean="0"/>
              <a:t>, result</a:t>
            </a:r>
            <a:r>
              <a:rPr lang="en-US" sz="2400" dirty="0"/>
              <a:t>)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Map-Reduce Functions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75" y="1668288"/>
            <a:ext cx="8311485" cy="3975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</a:rPr>
              <a:t>Input: </a:t>
            </a: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a set of key/value pairs</a:t>
            </a: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User supplies two functions: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   map(</a:t>
            </a:r>
            <a:r>
              <a:rPr lang="en-US" sz="2600" dirty="0" err="1" smtClean="0">
                <a:solidFill>
                  <a:schemeClr val="tx1"/>
                </a:solidFill>
                <a:latin typeface="Calibri" pitchFamily="34" charset="0"/>
              </a:rPr>
              <a:t>k,v</a:t>
            </a: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) </a:t>
            </a: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  <a:sym typeface="Wingdings" charset="2"/>
              </a:rPr>
              <a:t> list(k1,v1)</a:t>
            </a:r>
          </a:p>
          <a:p>
            <a:pPr lvl="1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  <a:sym typeface="Wingdings" charset="2"/>
              </a:rPr>
              <a:t>  reduce(k1, list(v1))  v2</a:t>
            </a: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(k1,v1) is an intermediate key/value pair</a:t>
            </a:r>
          </a:p>
          <a:p>
            <a:pPr>
              <a:lnSpc>
                <a:spcPct val="100000"/>
              </a:lnSpc>
            </a:pP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</a:rPr>
              <a:t>Output</a:t>
            </a:r>
            <a:r>
              <a:rPr lang="en-US" sz="2600" dirty="0" smtClean="0">
                <a:solidFill>
                  <a:schemeClr val="tx1"/>
                </a:solidFill>
                <a:latin typeface="Calibri" pitchFamily="34" charset="0"/>
              </a:rPr>
              <a:t> is the set of (k1,v2) pairs</a:t>
            </a:r>
          </a:p>
          <a:p>
            <a:pPr lvl="1">
              <a:lnSpc>
                <a:spcPct val="100000"/>
              </a:lnSpc>
            </a:pPr>
            <a:endParaRPr lang="en-US" sz="26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924050"/>
            <a:ext cx="7772400" cy="838200"/>
          </a:xfrm>
        </p:spPr>
        <p:txBody>
          <a:bodyPr/>
          <a:lstStyle/>
          <a:p>
            <a:r>
              <a:rPr lang="en-US" b="1" dirty="0" smtClean="0"/>
              <a:t>MapReduce Applications</a:t>
            </a:r>
            <a:endParaRPr lang="en-IN" b="1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IN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Applications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83" y="1006135"/>
            <a:ext cx="8639503" cy="56311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Here are a few simple applications of interesting programs that can be easily expressed as </a:t>
            </a:r>
            <a:r>
              <a:rPr lang="en-IN" sz="2400" b="1" dirty="0" err="1" smtClean="0">
                <a:solidFill>
                  <a:srgbClr val="FF0000"/>
                </a:solidFill>
                <a:latin typeface="Calibri" pitchFamily="34" charset="0"/>
              </a:rPr>
              <a:t>MapReduce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 computations.</a:t>
            </a:r>
          </a:p>
          <a:p>
            <a:pPr algn="just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Distributed </a:t>
            </a:r>
            <a:r>
              <a:rPr lang="en-IN" sz="2400" b="1" dirty="0" err="1" smtClean="0">
                <a:solidFill>
                  <a:srgbClr val="FF0000"/>
                </a:solidFill>
                <a:latin typeface="Calibri" pitchFamily="34" charset="0"/>
              </a:rPr>
              <a:t>Grep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The map function emits a line if it matches a supplied pattern. The reduce function is an identity function that just copies the supplied intermediate data to the output.</a:t>
            </a:r>
          </a:p>
          <a:p>
            <a:pPr algn="just">
              <a:lnSpc>
                <a:spcPct val="100000"/>
              </a:lnSpc>
            </a:pP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Count of URL Access Frequency: </a:t>
            </a: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The map function processes logs of web page requests and outputs (URL; 1). The reduce function adds together all values for the same URL and emits a (URL; total count) pair.</a:t>
            </a:r>
          </a:p>
          <a:p>
            <a:pPr algn="just">
              <a:lnSpc>
                <a:spcPct val="100000"/>
              </a:lnSpc>
            </a:pPr>
            <a:r>
              <a:rPr lang="en-IN" sz="2400" b="1" dirty="0" err="1" smtClean="0">
                <a:solidFill>
                  <a:srgbClr val="FF0000"/>
                </a:solidFill>
                <a:latin typeface="Calibri" pitchFamily="34" charset="0"/>
              </a:rPr>
              <a:t>ReverseWeb</a:t>
            </a:r>
            <a:r>
              <a:rPr lang="en-IN" sz="2400" b="1" dirty="0" smtClean="0">
                <a:solidFill>
                  <a:srgbClr val="FF0000"/>
                </a:solidFill>
                <a:latin typeface="Calibri" pitchFamily="34" charset="0"/>
              </a:rPr>
              <a:t>-Link Graph: </a:t>
            </a:r>
            <a:r>
              <a:rPr lang="en-IN" sz="2400" dirty="0" smtClean="0">
                <a:solidFill>
                  <a:schemeClr val="tx1"/>
                </a:solidFill>
                <a:latin typeface="Calibri" pitchFamily="34" charset="0"/>
              </a:rPr>
              <a:t>The map function outputs (target; source) pairs for each link to a target URL found in a page named source. The reduce function concatenates the list of all source URLs associated with a given target URL and emits the pair: (target; list(source))</a:t>
            </a:r>
            <a:endParaRPr lang="en-US" sz="24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Contd…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75" y="1006135"/>
            <a:ext cx="8311485" cy="56311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Term-Vector per Host: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A term vector summarizes the most important words that occur in a document or a set of documents as a list of (word; frequency) pairs. </a:t>
            </a:r>
          </a:p>
          <a:p>
            <a:pPr algn="just">
              <a:lnSpc>
                <a:spcPct val="100000"/>
              </a:lnSpc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map function emits a (hostname; term vector) pair for each input document (where the hostname is extracted from the URL of the document). </a:t>
            </a:r>
          </a:p>
          <a:p>
            <a:pPr algn="just">
              <a:lnSpc>
                <a:spcPct val="100000"/>
              </a:lnSpc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reduce function is passed all per-document term vectors for a given host. It adds these term vectors together, throwing away infrequent terms, and then emits a final (hostname; term vector) pair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IN" sz="2200" b="1" dirty="0" smtClean="0">
                <a:solidFill>
                  <a:prstClr val="white"/>
                </a:solidFill>
              </a:rPr>
              <a:t>Big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680864"/>
          </a:xfrm>
        </p:spPr>
        <p:txBody>
          <a:bodyPr>
            <a:noAutofit/>
          </a:bodyPr>
          <a:lstStyle/>
          <a:p>
            <a:r>
              <a:rPr lang="en-US" b="1" dirty="0" smtClean="0"/>
              <a:t>Contd…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75" y="1006135"/>
            <a:ext cx="8311485" cy="56311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Inverted Index: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map function parses each document, and emits a sequence of (word; document ID) pairs. The reduce function accepts all pairs for a given word, sorts the corresponding document IDs and emits a (word; list(document ID)) pair. The set of all output pairs forms a simple inverted index. It is easy to augment this computation to keep track of word positions.</a:t>
            </a:r>
          </a:p>
          <a:p>
            <a:pPr algn="just">
              <a:lnSpc>
                <a:spcPct val="100000"/>
              </a:lnSpc>
            </a:pPr>
            <a:endParaRPr lang="en-IN" sz="2600" dirty="0" smtClean="0">
              <a:solidFill>
                <a:schemeClr val="tx1"/>
              </a:solidFill>
              <a:latin typeface="Calibri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600" b="1" dirty="0" smtClean="0">
                <a:solidFill>
                  <a:srgbClr val="FF0000"/>
                </a:solidFill>
                <a:latin typeface="Calibri" pitchFamily="34" charset="0"/>
              </a:rPr>
              <a:t>Distributed Sort: </a:t>
            </a:r>
            <a:r>
              <a:rPr lang="en-IN" sz="2600" dirty="0" smtClean="0">
                <a:solidFill>
                  <a:schemeClr val="tx1"/>
                </a:solidFill>
                <a:latin typeface="Calibri" pitchFamily="34" charset="0"/>
              </a:rPr>
              <a:t>The map function extracts the key from each record, and emits a (key; record) pair. The reduce function emits all pairs unchanged. </a:t>
            </a: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 smtClean="0">
                <a:solidFill>
                  <a:prstClr val="white"/>
                </a:solidFill>
              </a:rPr>
              <a:t>FDP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-2" y="6492875"/>
            <a:ext cx="5181602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Analytics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7965</Words>
  <Application>Microsoft Office PowerPoint</Application>
  <PresentationFormat>On-screen Show (4:3)</PresentationFormat>
  <Paragraphs>1626</Paragraphs>
  <Slides>237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237</vt:i4>
      </vt:variant>
    </vt:vector>
  </HeadingPairs>
  <TitlesOfParts>
    <vt:vector size="238" baseType="lpstr">
      <vt:lpstr>1_Beamer</vt:lpstr>
      <vt:lpstr> Big Data Analytics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What is Big Data? </vt:lpstr>
      <vt:lpstr>What’s making so much data?</vt:lpstr>
      <vt:lpstr>Source of Data Generation</vt:lpstr>
      <vt:lpstr>Where is the problem?</vt:lpstr>
      <vt:lpstr>Challenges:</vt:lpstr>
      <vt:lpstr>IBM considers Big Data(3V’s):</vt:lpstr>
      <vt:lpstr>IBM considers Big Data(3V’s):</vt:lpstr>
      <vt:lpstr>IBM considers Big Data(3V’s):</vt:lpstr>
      <vt:lpstr>The 3 Big V’s (+1) (+ N more)</vt:lpstr>
      <vt:lpstr>The 3 Big V’s (+1) (+ N more)</vt:lpstr>
      <vt:lpstr>Facts and Figures</vt:lpstr>
      <vt:lpstr>Value</vt:lpstr>
      <vt:lpstr>Veracity</vt:lpstr>
      <vt:lpstr>Valence</vt:lpstr>
      <vt:lpstr>Validity</vt:lpstr>
      <vt:lpstr>Variability</vt:lpstr>
      <vt:lpstr>Viscosity &amp; Volatility</vt:lpstr>
      <vt:lpstr>More V’s </vt:lpstr>
      <vt:lpstr>Dealing with Volume</vt:lpstr>
      <vt:lpstr>Big Data Enabling Technologies  </vt:lpstr>
      <vt:lpstr>Introduction</vt:lpstr>
      <vt:lpstr>Apache Hadoop</vt:lpstr>
      <vt:lpstr>Hadoop Ecosystem</vt:lpstr>
      <vt:lpstr>Hadoop Ecosystem</vt:lpstr>
      <vt:lpstr>HDFS Architecture</vt:lpstr>
      <vt:lpstr>YARN</vt:lpstr>
      <vt:lpstr>YARN</vt:lpstr>
      <vt:lpstr>Map Reduce</vt:lpstr>
      <vt:lpstr>Map Reduce</vt:lpstr>
      <vt:lpstr>NoSQL</vt:lpstr>
      <vt:lpstr>NoSQL</vt:lpstr>
      <vt:lpstr>Hive</vt:lpstr>
      <vt:lpstr>Apache Spark</vt:lpstr>
      <vt:lpstr>Cassandra</vt:lpstr>
      <vt:lpstr>Cassandra</vt:lpstr>
      <vt:lpstr>HBase</vt:lpstr>
      <vt:lpstr>HBase</vt:lpstr>
      <vt:lpstr>Spark Streaming</vt:lpstr>
      <vt:lpstr>Spark Streaming</vt:lpstr>
      <vt:lpstr>Spark MLlib</vt:lpstr>
      <vt:lpstr>Spark Mllib Component</vt:lpstr>
      <vt:lpstr>Spark GraphX</vt:lpstr>
      <vt:lpstr>Spark GraphX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ANALYTICS</vt:lpstr>
      <vt:lpstr>Slide 64</vt:lpstr>
      <vt:lpstr>Slide 65</vt:lpstr>
      <vt:lpstr>Slide 66</vt:lpstr>
      <vt:lpstr>Slide 67</vt:lpstr>
      <vt:lpstr>Slide 68</vt:lpstr>
      <vt:lpstr>Slide 69</vt:lpstr>
      <vt:lpstr>Hadoop HDFS</vt:lpstr>
      <vt:lpstr>Hadoop HDFS</vt:lpstr>
      <vt:lpstr>Design of Hadoop Distributed title System(HDFS)</vt:lpstr>
      <vt:lpstr>HDFS Architecture</vt:lpstr>
      <vt:lpstr>File system Namespace</vt:lpstr>
      <vt:lpstr>Namenode</vt:lpstr>
      <vt:lpstr>Datanodes</vt:lpstr>
      <vt:lpstr> if node(s) fail? </vt:lpstr>
      <vt:lpstr>Secondary Namenode</vt:lpstr>
      <vt:lpstr>Secondary Namenode</vt:lpstr>
      <vt:lpstr>MapReduce</vt:lpstr>
      <vt:lpstr>Introduction </vt:lpstr>
      <vt:lpstr>Contd…</vt:lpstr>
      <vt:lpstr>Distributed File System</vt:lpstr>
      <vt:lpstr>Motivation for Map Reduce (Why)</vt:lpstr>
      <vt:lpstr>What is MapReduce?</vt:lpstr>
      <vt:lpstr>Map</vt:lpstr>
      <vt:lpstr>Map</vt:lpstr>
      <vt:lpstr>Map</vt:lpstr>
      <vt:lpstr>Reduce</vt:lpstr>
      <vt:lpstr>Reduce</vt:lpstr>
      <vt:lpstr>Programming Model</vt:lpstr>
      <vt:lpstr>(i) Map Abstraction</vt:lpstr>
      <vt:lpstr>(ii) Reduce Abstraction</vt:lpstr>
      <vt:lpstr>Map-Reduce Functions for Word Count</vt:lpstr>
      <vt:lpstr>Map-Reduce Functions</vt:lpstr>
      <vt:lpstr>MapReduce Applications</vt:lpstr>
      <vt:lpstr>Applications</vt:lpstr>
      <vt:lpstr>Contd…</vt:lpstr>
      <vt:lpstr>Contd…</vt:lpstr>
      <vt:lpstr>Conclusion</vt:lpstr>
      <vt:lpstr>Conclusion</vt:lpstr>
      <vt:lpstr> Big Data Storage Technologies </vt:lpstr>
      <vt:lpstr>BIG DATA STORAGE TECHNOLOGIES</vt:lpstr>
      <vt:lpstr>RDBMS TRANSACTION – ACID RULE</vt:lpstr>
      <vt:lpstr>WHAT IS NOSQL?</vt:lpstr>
      <vt:lpstr>NOSQL</vt:lpstr>
      <vt:lpstr>WHY NOSQL?</vt:lpstr>
      <vt:lpstr>WHEN TO USE NOSQL</vt:lpstr>
      <vt:lpstr>NOSQL: PROS/CONS</vt:lpstr>
      <vt:lpstr>THE BASE</vt:lpstr>
      <vt:lpstr>NOSQL DATABASE TYPES</vt:lpstr>
      <vt:lpstr>NOSQL CATEGORIES</vt:lpstr>
      <vt:lpstr>KEY – VALUE STORES</vt:lpstr>
      <vt:lpstr>KEY – VALUE STORES</vt:lpstr>
      <vt:lpstr>COLUMN ORIENTED DATABASES</vt:lpstr>
      <vt:lpstr>COLUMN ORIENTED DATABASES</vt:lpstr>
      <vt:lpstr>COLUMN ORIENTED DATABASES EXAMPLE</vt:lpstr>
      <vt:lpstr>GRAPH DATABASES</vt:lpstr>
      <vt:lpstr>GRAPH DATABASES</vt:lpstr>
      <vt:lpstr>COMPARISON BETWEEN RELATIONAL MODEL  AND GRAPH MODEL</vt:lpstr>
      <vt:lpstr>GRAPH DATABASES EXAMPLE</vt:lpstr>
      <vt:lpstr>DOCUMENT ORIENTED DATABASES</vt:lpstr>
      <vt:lpstr>DOCUMENT ORIENTED DATABASES</vt:lpstr>
      <vt:lpstr>PRODUCTION DEPLOYMENT</vt:lpstr>
      <vt:lpstr>NEWSQL</vt:lpstr>
      <vt:lpstr>NEWSQL: WHAT IS NEW?</vt:lpstr>
      <vt:lpstr>CONCLUSION</vt:lpstr>
      <vt:lpstr>Introduction to Spark</vt:lpstr>
      <vt:lpstr>Need of Spark</vt:lpstr>
      <vt:lpstr>Need of Spark</vt:lpstr>
      <vt:lpstr>Need of Spark</vt:lpstr>
      <vt:lpstr>Need of Spark</vt:lpstr>
      <vt:lpstr>Solution: Resilient Distributed Datasets (RDDs)</vt:lpstr>
      <vt:lpstr>Need of Spark</vt:lpstr>
      <vt:lpstr>Solution: Resilient Distributed Datasets (RDDs)</vt:lpstr>
      <vt:lpstr>Slide 136</vt:lpstr>
      <vt:lpstr>Slide 137</vt:lpstr>
      <vt:lpstr>Slide 138</vt:lpstr>
      <vt:lpstr>What can you do with Spark?</vt:lpstr>
      <vt:lpstr>Partitioning: PageRank</vt:lpstr>
      <vt:lpstr>Example: PageRank</vt:lpstr>
      <vt:lpstr>Algorithm</vt:lpstr>
      <vt:lpstr>Algorithm</vt:lpstr>
      <vt:lpstr>Algorithm</vt:lpstr>
      <vt:lpstr>Algorithm</vt:lpstr>
      <vt:lpstr>Algorithm</vt:lpstr>
      <vt:lpstr>Spark Program</vt:lpstr>
      <vt:lpstr>PageRank Performance</vt:lpstr>
      <vt:lpstr>Generality</vt:lpstr>
      <vt:lpstr> Big Data Analytics Spark Streaming </vt:lpstr>
      <vt:lpstr>What is Spark Streaming?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How does Spark Streaming work?</vt:lpstr>
      <vt:lpstr>Spark Streaming Programming Model </vt:lpstr>
      <vt:lpstr>Example – Get hashtags from Twitter</vt:lpstr>
      <vt:lpstr>Example – Get hashtags from Twitter</vt:lpstr>
      <vt:lpstr>Example – Get hashtags from Twitter</vt:lpstr>
      <vt:lpstr>Example – Get hashtags from Twitter</vt:lpstr>
      <vt:lpstr>Languages</vt:lpstr>
      <vt:lpstr>Window-based Transformations</vt:lpstr>
      <vt:lpstr>Window-based Transformations</vt:lpstr>
      <vt:lpstr>Window-based Transformations</vt:lpstr>
      <vt:lpstr>Window-based Transformations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Conclusion</vt:lpstr>
      <vt:lpstr>Machine Learning Using Spark</vt:lpstr>
      <vt:lpstr>What is Machine Learning ?</vt:lpstr>
      <vt:lpstr>Machine Learning Use Cases</vt:lpstr>
      <vt:lpstr>What is ML Model ?</vt:lpstr>
      <vt:lpstr> Components Of Machine Learning</vt:lpstr>
      <vt:lpstr>Linear Regression Model Training</vt:lpstr>
      <vt:lpstr>ML in SPARK</vt:lpstr>
      <vt:lpstr>Spark  MLlib (Goals)</vt:lpstr>
      <vt:lpstr>Spark MLlib Components</vt:lpstr>
      <vt:lpstr>Spark MLlib Components</vt:lpstr>
      <vt:lpstr>Spark MLlib Pipeline</vt:lpstr>
      <vt:lpstr>Spark MLlib Pipeline Concepts</vt:lpstr>
      <vt:lpstr>Spark MLlib: Transformer</vt:lpstr>
      <vt:lpstr>Spark MLlib: Estimator</vt:lpstr>
      <vt:lpstr>Spark MLlib: Evaluator</vt:lpstr>
      <vt:lpstr>Spark MLlib : Pipeline</vt:lpstr>
      <vt:lpstr>Spark MLlib: Machine Learning Pipeline</vt:lpstr>
      <vt:lpstr>Spark ML Pipeline</vt:lpstr>
      <vt:lpstr>Spark MLlib : Pipeline Example in Scala</vt:lpstr>
      <vt:lpstr>Spark MLlib: Automatic model tuning</vt:lpstr>
      <vt:lpstr>Exporting ML Models - PMML</vt:lpstr>
      <vt:lpstr>Spark ML Pipeline – Sample Code</vt:lpstr>
      <vt:lpstr>Parameter Server</vt:lpstr>
      <vt:lpstr>Parameter Server (PS)</vt:lpstr>
      <vt:lpstr>The GraphX API</vt:lpstr>
      <vt:lpstr>What is a Graph?</vt:lpstr>
      <vt:lpstr>Graphs are Essential to Data Mining and Machine Learning</vt:lpstr>
      <vt:lpstr>Real World Graphs</vt:lpstr>
      <vt:lpstr>Real World Graphs</vt:lpstr>
      <vt:lpstr>Real World Graphs</vt:lpstr>
      <vt:lpstr>Real World Graphs</vt:lpstr>
      <vt:lpstr>Table and Graph Analytics</vt:lpstr>
      <vt:lpstr>Apache Spark GraphX</vt:lpstr>
      <vt:lpstr>Property Graph</vt:lpstr>
      <vt:lpstr>Gather-Apply-Scatter on GraphX</vt:lpstr>
      <vt:lpstr>Gather-Apply-Scatter on GraphX</vt:lpstr>
      <vt:lpstr>Gather-Apply-Scatter on GraphX</vt:lpstr>
      <vt:lpstr>Gather-Apply-Scatter on GraphX</vt:lpstr>
      <vt:lpstr>Graphs Property</vt:lpstr>
      <vt:lpstr>Creating a Graph (Scala)</vt:lpstr>
      <vt:lpstr>Graph Operations (Scala)</vt:lpstr>
      <vt:lpstr>Built-in Algorithms (Scala)</vt:lpstr>
      <vt:lpstr>The triplets view</vt:lpstr>
      <vt:lpstr>The subgraph transformation</vt:lpstr>
      <vt:lpstr>The subgraph transformation</vt:lpstr>
      <vt:lpstr>Computation with aggregateMessages</vt:lpstr>
      <vt:lpstr>Computation with aggregateMessages</vt:lpstr>
      <vt:lpstr>Example: Graph Coarsening</vt:lpstr>
      <vt:lpstr>How GraphX Works</vt:lpstr>
      <vt:lpstr>Storing Graphs as Tables</vt:lpstr>
      <vt:lpstr>Simple Operations</vt:lpstr>
      <vt:lpstr>Implementing triplets</vt:lpstr>
      <vt:lpstr>Implementing triplets</vt:lpstr>
      <vt:lpstr>Implementing aggregateMessages</vt:lpstr>
      <vt:lpstr>Future of GraphX</vt:lpstr>
      <vt:lpstr>Other Spark Applications</vt:lpstr>
      <vt:lpstr>Slide 235</vt:lpstr>
      <vt:lpstr>References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</dc:title>
  <dc:creator>Windows User</dc:creator>
  <cp:lastModifiedBy>Dell</cp:lastModifiedBy>
  <cp:revision>11</cp:revision>
  <dcterms:created xsi:type="dcterms:W3CDTF">2020-02-15T17:31:41Z</dcterms:created>
  <dcterms:modified xsi:type="dcterms:W3CDTF">2022-11-03T09:20:08Z</dcterms:modified>
</cp:coreProperties>
</file>